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9" r:id="rId4"/>
    <p:sldMasterId id="2147484157" r:id="rId5"/>
    <p:sldMasterId id="2147484155" r:id="rId6"/>
    <p:sldMasterId id="2147483694" r:id="rId7"/>
    <p:sldMasterId id="2147484192" r:id="rId8"/>
  </p:sldMasterIdLst>
  <p:notesMasterIdLst>
    <p:notesMasterId r:id="rId31"/>
  </p:notesMasterIdLst>
  <p:handoutMasterIdLst>
    <p:handoutMasterId r:id="rId32"/>
  </p:handoutMasterIdLst>
  <p:sldIdLst>
    <p:sldId id="341" r:id="rId9"/>
    <p:sldId id="279" r:id="rId10"/>
    <p:sldId id="261" r:id="rId11"/>
    <p:sldId id="270" r:id="rId12"/>
    <p:sldId id="262" r:id="rId13"/>
    <p:sldId id="274" r:id="rId14"/>
    <p:sldId id="264" r:id="rId15"/>
    <p:sldId id="259" r:id="rId16"/>
    <p:sldId id="272" r:id="rId17"/>
    <p:sldId id="273" r:id="rId18"/>
    <p:sldId id="276" r:id="rId19"/>
    <p:sldId id="277" r:id="rId20"/>
    <p:sldId id="267" r:id="rId21"/>
    <p:sldId id="278" r:id="rId22"/>
    <p:sldId id="258" r:id="rId23"/>
    <p:sldId id="280" r:id="rId24"/>
    <p:sldId id="260" r:id="rId25"/>
    <p:sldId id="263" r:id="rId26"/>
    <p:sldId id="271" r:id="rId27"/>
    <p:sldId id="269" r:id="rId28"/>
    <p:sldId id="268" r:id="rId29"/>
    <p:sldId id="275" r:id="rId3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52DE55-B1A4-6DAD-A467-220603E8E74D}" name="Mackenzie Schoen" initials="MS" userId="S::mschoen@beef.org::fc34dfdd-0271-428c-bd7d-d416718636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1117"/>
    <a:srgbClr val="E8DED1"/>
    <a:srgbClr val="F2C455"/>
    <a:srgbClr val="EA9223"/>
    <a:srgbClr val="2B6C4C"/>
    <a:srgbClr val="87B2CD"/>
    <a:srgbClr val="000000"/>
    <a:srgbClr val="FFFBF2"/>
    <a:srgbClr val="353535"/>
    <a:srgbClr val="FAF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E8EDB0-D792-4FDB-A20C-FC1D9C16C4A2}" v="47" dt="2026-05-29T19:56:17.7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D2B905-12D4-5458-923B-0D209584FD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845075-CE24-01C0-8E62-1A8410F05D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CDE3A49-8B09-4552-ACC5-24A6CC48A395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146658-F4D9-90FD-E7D6-CD1B0D5BE7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2926B-EBFF-DBCF-5EE2-AA19755426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CF8CCBF-3ED1-48B3-BC7B-B666ED0DA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73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24300AA-A911-43BD-8B81-7307C5FBE3E5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409CD02-B1B6-46D2-A1B5-27A8E277F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1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9CD02-B1B6-46D2-A1B5-27A8E277F2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95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9CD02-B1B6-46D2-A1B5-27A8E277F2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44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late of raw meat and garlic&#10;&#10;Description automatically generated">
            <a:extLst>
              <a:ext uri="{FF2B5EF4-FFF2-40B4-BE49-F238E27FC236}">
                <a16:creationId xmlns:a16="http://schemas.microsoft.com/office/drawing/2014/main" id="{0FECF6AA-46DE-A146-8085-F7C096C3A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86" t="24918" r="86"/>
          <a:stretch/>
        </p:blipFill>
        <p:spPr>
          <a:xfrm>
            <a:off x="-21021" y="-29615"/>
            <a:ext cx="12231487" cy="68876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23;p44">
            <a:extLst>
              <a:ext uri="{FF2B5EF4-FFF2-40B4-BE49-F238E27FC236}">
                <a16:creationId xmlns:a16="http://schemas.microsoft.com/office/drawing/2014/main" id="{290556D5-D9F0-DC91-C980-7C3DE8868DA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08.2024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01CAAD-CF20-8837-F249-FB64E99DF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278D584-B6D2-CF5E-FA4C-0A597951DD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B6D8CDF-980A-FEA5-20AF-C119D586CC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8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hankYou">
    <p:bg>
      <p:bgPr>
        <a:solidFill>
          <a:srgbClr val="E8D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5DD1D2-3328-13CC-4FCB-FB9F277534C9}"/>
              </a:ext>
            </a:extLst>
          </p:cNvPr>
          <p:cNvSpPr/>
          <p:nvPr userDrawn="1"/>
        </p:nvSpPr>
        <p:spPr>
          <a:xfrm>
            <a:off x="1" y="5692378"/>
            <a:ext cx="12191999" cy="1165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23;p44">
            <a:extLst>
              <a:ext uri="{FF2B5EF4-FFF2-40B4-BE49-F238E27FC236}">
                <a16:creationId xmlns:a16="http://schemas.microsoft.com/office/drawing/2014/main" id="{BE1D70A8-A4E1-D616-FC7D-DF2B9E63482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205516" y="5857952"/>
            <a:ext cx="5535478" cy="809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400" b="0" i="0" u="none" strike="noStrike" cap="none" spc="0">
                <a:solidFill>
                  <a:schemeClr val="tx1"/>
                </a:solidFill>
                <a:latin typeface="Proxima Nova Medium" panose="02000506030000020004" pitchFamily="2" charset="0"/>
                <a:ea typeface="Proxima Nova Medium" panose="02000506030000020004" pitchFamily="2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 b="0" i="0">
                <a:latin typeface="Proxima Nova Medium" panose="02000506030000020004" pitchFamily="2" charset="0"/>
              </a:rPr>
              <a:t>beefresearch.org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4765BE-E0E1-1C00-5CFE-D1CCE5E93856}"/>
              </a:ext>
            </a:extLst>
          </p:cNvPr>
          <p:cNvSpPr txBox="1">
            <a:spLocks/>
          </p:cNvSpPr>
          <p:nvPr userDrawn="1"/>
        </p:nvSpPr>
        <p:spPr>
          <a:xfrm>
            <a:off x="399316" y="856370"/>
            <a:ext cx="6113142" cy="82151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5000" b="1" i="0" u="none" strike="noStrike" cap="none">
                <a:solidFill>
                  <a:schemeClr val="tx1"/>
                </a:solidFill>
                <a:latin typeface="Sabon" panose="02020602060506020403" pitchFamily="18" charset="77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Sabon Next LT" panose="02000500000000000000" pitchFamily="2" charset="0"/>
                <a:cs typeface="Sabon Next LT" panose="02000500000000000000" pitchFamily="2" charset="0"/>
              </a:rPr>
              <a:t>Thank you.</a:t>
            </a:r>
          </a:p>
        </p:txBody>
      </p:sp>
      <p:pic>
        <p:nvPicPr>
          <p:cNvPr id="12" name="Picture 11" descr="A red and black check mark&#10;&#10;Description automatically generated">
            <a:extLst>
              <a:ext uri="{FF2B5EF4-FFF2-40B4-BE49-F238E27FC236}">
                <a16:creationId xmlns:a16="http://schemas.microsoft.com/office/drawing/2014/main" id="{10BC7926-1055-AD43-1C47-826AB29F0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317" y="5877128"/>
            <a:ext cx="735619" cy="799776"/>
          </a:xfrm>
          <a:prstGeom prst="rect">
            <a:avLst/>
          </a:prstGeom>
        </p:spPr>
      </p:pic>
      <p:pic>
        <p:nvPicPr>
          <p:cNvPr id="13" name="Picture 12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2BBE97D-A6C3-2F25-04DE-D7B6306D37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83" y="5877127"/>
            <a:ext cx="1239782" cy="7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9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wood floor&#10;&#10;Description automatically generated">
            <a:extLst>
              <a:ext uri="{FF2B5EF4-FFF2-40B4-BE49-F238E27FC236}">
                <a16:creationId xmlns:a16="http://schemas.microsoft.com/office/drawing/2014/main" id="{E984B978-0CB8-1486-5FBB-1C7F0BC1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" t="1035" r="497" b="5629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Google Shape;23;p44">
            <a:extLst>
              <a:ext uri="{FF2B5EF4-FFF2-40B4-BE49-F238E27FC236}">
                <a16:creationId xmlns:a16="http://schemas.microsoft.com/office/drawing/2014/main" id="{FAA66559-5CF5-FAF7-1122-E80370FA55E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390999" y="4923220"/>
            <a:ext cx="5626721" cy="1174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33363" marR="0" lvl="0" indent="-233363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 sz="1600" b="0" i="0" u="none" strike="noStrike" cap="none" spc="300">
                <a:solidFill>
                  <a:schemeClr val="bg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CLICK TO ADD TEXT</a:t>
            </a:r>
          </a:p>
          <a:p>
            <a:r>
              <a:rPr lang="en-US"/>
              <a:t>CLICK TO ADD TEXT </a:t>
            </a:r>
          </a:p>
          <a:p>
            <a:r>
              <a:rPr lang="en-US"/>
              <a:t>CLICK TO ADD TEXT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D52CBD-E59F-10FE-A858-EF8BCF360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998" y="3517796"/>
            <a:ext cx="11428107" cy="644841"/>
          </a:xfrm>
        </p:spPr>
        <p:txBody>
          <a:bodyPr lIns="0"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90505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wood surface&#10;&#10;Description automatically generated">
            <a:extLst>
              <a:ext uri="{FF2B5EF4-FFF2-40B4-BE49-F238E27FC236}">
                <a16:creationId xmlns:a16="http://schemas.microsoft.com/office/drawing/2014/main" id="{D311F87F-1543-B119-E46C-732AD17EC5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732"/>
          <a:stretch/>
        </p:blipFill>
        <p:spPr>
          <a:xfrm>
            <a:off x="-15422" y="-86497"/>
            <a:ext cx="12230100" cy="7038442"/>
          </a:xfrm>
          <a:prstGeom prst="rect">
            <a:avLst/>
          </a:prstGeom>
        </p:spPr>
      </p:pic>
      <p:sp>
        <p:nvSpPr>
          <p:cNvPr id="2" name="Google Shape;23;p44">
            <a:extLst>
              <a:ext uri="{FF2B5EF4-FFF2-40B4-BE49-F238E27FC236}">
                <a16:creationId xmlns:a16="http://schemas.microsoft.com/office/drawing/2014/main" id="{7C79EB37-5A1C-14FC-3D21-8B591E6CC5AC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390999" y="4923220"/>
            <a:ext cx="5626721" cy="1174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33363" marR="0" lvl="0" indent="-233363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 sz="1600" b="0" i="0" u="none" strike="noStrike" cap="none" spc="300">
                <a:solidFill>
                  <a:schemeClr val="bg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CLICK TO ADD TEXT</a:t>
            </a:r>
          </a:p>
          <a:p>
            <a:r>
              <a:rPr lang="en-US"/>
              <a:t>CLICK TO ADD TEXT </a:t>
            </a:r>
          </a:p>
          <a:p>
            <a:r>
              <a:rPr lang="en-US"/>
              <a:t>CLICK TO ADD TEXT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02369E-B932-784F-1E32-7E08EED29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998" y="3517796"/>
            <a:ext cx="11428107" cy="644841"/>
          </a:xfrm>
        </p:spPr>
        <p:txBody>
          <a:bodyPr lIns="0"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729182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9B7FFF3-4102-CDEE-B6D8-722A0E3B67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5624957"/>
            <a:ext cx="5457181" cy="6364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1pPr>
            <a:lvl2pPr marL="45720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2pPr>
            <a:lvl3pPr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3pPr>
            <a:lvl4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4pPr>
            <a:lvl5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5pPr>
          </a:lstStyle>
          <a:p>
            <a:pPr lvl="0"/>
            <a:r>
              <a:rPr lang="en-US"/>
              <a:t>Click to add small paragraph Lorem </a:t>
            </a:r>
            <a:r>
              <a:rPr lang="en-US" err="1"/>
              <a:t>ipseum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</p:txBody>
      </p:sp>
      <p:pic>
        <p:nvPicPr>
          <p:cNvPr id="16" name="Picture 15" descr="A close-up of a wood floor&#10;&#10;Description automatically generated">
            <a:extLst>
              <a:ext uri="{FF2B5EF4-FFF2-40B4-BE49-F238E27FC236}">
                <a16:creationId xmlns:a16="http://schemas.microsoft.com/office/drawing/2014/main" id="{67CB0788-BBC8-1531-BE78-050A07BF69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75" t="23478" r="-170" b="56298"/>
          <a:stretch/>
        </p:blipFill>
        <p:spPr>
          <a:xfrm>
            <a:off x="-70945" y="-82062"/>
            <a:ext cx="12345007" cy="32506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A1B19F-6B20-0D97-ED24-501467B21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03" y="3462118"/>
            <a:ext cx="11051578" cy="783101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645200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9B7FFF3-4102-CDEE-B6D8-722A0E3B67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5624957"/>
            <a:ext cx="5457181" cy="6364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1pPr>
            <a:lvl2pPr marL="45720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2pPr>
            <a:lvl3pPr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3pPr>
            <a:lvl4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4pPr>
            <a:lvl5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5pPr>
          </a:lstStyle>
          <a:p>
            <a:pPr lvl="0"/>
            <a:r>
              <a:rPr lang="en-US"/>
              <a:t>Click to add small paragraph Lorem </a:t>
            </a:r>
            <a:r>
              <a:rPr lang="en-US" err="1"/>
              <a:t>ipseum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</p:txBody>
      </p:sp>
      <p:pic>
        <p:nvPicPr>
          <p:cNvPr id="3" name="Picture 2" descr="A close up of a wood surface&#10;&#10;Description automatically generated">
            <a:extLst>
              <a:ext uri="{FF2B5EF4-FFF2-40B4-BE49-F238E27FC236}">
                <a16:creationId xmlns:a16="http://schemas.microsoft.com/office/drawing/2014/main" id="{D243B3FE-7ADB-2728-1E81-0CBF76872F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5774" b="15732"/>
          <a:stretch/>
        </p:blipFill>
        <p:spPr>
          <a:xfrm>
            <a:off x="-15422" y="-9331"/>
            <a:ext cx="12230100" cy="31778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338323-D3C1-561A-139B-F90437B50B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03" y="3462118"/>
            <a:ext cx="11051578" cy="783101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3482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Heav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AFC2A6-9E26-2F4E-9F8A-34D6FDF7EA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685800"/>
            <a:ext cx="11201399" cy="54864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000" b="0" i="0">
                <a:latin typeface="Proxima Nova" panose="020B0604020202020204" charset="0"/>
              </a:defRPr>
            </a:lvl1pPr>
            <a:lvl2pPr>
              <a:defRPr sz="1800" b="0" i="0">
                <a:latin typeface="Proxima Nova" panose="020B0604020202020204" charset="0"/>
              </a:defRPr>
            </a:lvl2pPr>
            <a:lvl3pPr>
              <a:defRPr sz="1600" b="0" i="0">
                <a:latin typeface="Proxima Nova" panose="020B0604020202020204" charset="0"/>
              </a:defRPr>
            </a:lvl3pPr>
            <a:lvl4pPr>
              <a:defRPr sz="1600" b="0" i="0">
                <a:latin typeface="Proxima Nova" panose="020B0604020202020204" charset="0"/>
              </a:defRPr>
            </a:lvl4pPr>
            <a:lvl5pPr>
              <a:defRPr sz="1600" b="0" i="0">
                <a:latin typeface="Proxima Nova" panose="020B060402020202020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EA553B14-FFAF-EBEE-FCED-9DAA4518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9154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EA553B14-FFAF-EBEE-FCED-9DAA4518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663B56-A561-5D64-DF24-C59FD4FABF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6172200"/>
            <a:ext cx="11201400" cy="4987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 b="0" i="1">
                <a:solidFill>
                  <a:schemeClr val="tx1"/>
                </a:solidFill>
                <a:latin typeface="Proxima Nova" panose="020B0604020202020204" charset="0"/>
              </a:defRPr>
            </a:lvl1pPr>
            <a:lvl2pPr marL="455335" indent="0">
              <a:buNone/>
              <a:defRPr/>
            </a:lvl2pPr>
          </a:lstStyle>
          <a:p>
            <a:pPr lvl="0"/>
            <a:r>
              <a:rPr lang="en-US"/>
              <a:t>Click here for citations</a:t>
            </a:r>
          </a:p>
        </p:txBody>
      </p:sp>
    </p:spTree>
    <p:extLst>
      <p:ext uri="{BB962C8B-B14F-4D97-AF65-F5344CB8AC3E}">
        <p14:creationId xmlns:p14="http://schemas.microsoft.com/office/powerpoint/2010/main" val="2780518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3">
            <a:extLst>
              <a:ext uri="{FF2B5EF4-FFF2-40B4-BE49-F238E27FC236}">
                <a16:creationId xmlns:a16="http://schemas.microsoft.com/office/drawing/2014/main" id="{B230198A-5273-8947-B783-044EADF5A24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" y="685800"/>
            <a:ext cx="11201400" cy="5486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8FE6CA17-0533-78AA-D752-D5DA4961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EE9D1D7-32C5-F529-6415-E6233F1B40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6172200"/>
            <a:ext cx="11201400" cy="4987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 b="0" i="1">
                <a:solidFill>
                  <a:schemeClr val="tx1"/>
                </a:solidFill>
                <a:latin typeface="Proxima Nova" panose="020B0604020202020204" charset="0"/>
              </a:defRPr>
            </a:lvl1pPr>
            <a:lvl2pPr marL="455335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40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8FE6CA17-0533-78AA-D752-D5DA4961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EE9D1D7-32C5-F529-6415-E6233F1B40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6172200"/>
            <a:ext cx="11201400" cy="4987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 b="0" i="1">
                <a:solidFill>
                  <a:schemeClr val="tx1"/>
                </a:solidFill>
                <a:latin typeface="Proxima Nova" panose="020B0604020202020204" charset="0"/>
              </a:defRPr>
            </a:lvl1pPr>
            <a:lvl2pPr marL="455335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E8F621ED-7BEA-BC24-E4DB-B9953A5DF7C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7200" y="685800"/>
            <a:ext cx="11201400" cy="5486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64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&amp;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62DE9EB-F902-CB6C-50D4-AE98713F499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7200" y="685800"/>
            <a:ext cx="11201400" cy="5486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8FE6CA17-0533-78AA-D752-D5DA4961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C7161B-CD60-92BA-8D1A-D70C53C7EBD4}"/>
              </a:ext>
            </a:extLst>
          </p:cNvPr>
          <p:cNvSpPr txBox="1"/>
          <p:nvPr userDrawn="1"/>
        </p:nvSpPr>
        <p:spPr>
          <a:xfrm>
            <a:off x="457200" y="6238994"/>
            <a:ext cx="112014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kern="1200" spc="-7">
                <a:solidFill>
                  <a:schemeClr val="tx1"/>
                </a:solidFill>
                <a:latin typeface="Proxima Nova" panose="020B0604020202020204" charset="0"/>
                <a:ea typeface="+mn-ea"/>
              </a:rPr>
              <a:t>Source: Consumer Beef Tracker.</a:t>
            </a:r>
            <a:br>
              <a:rPr lang="en-US" sz="900" b="0" i="1" kern="1200" spc="-7">
                <a:solidFill>
                  <a:schemeClr val="tx1"/>
                </a:solidFill>
                <a:latin typeface="Proxima Nova" panose="020B0604020202020204" charset="0"/>
                <a:ea typeface="+mn-ea"/>
              </a:rPr>
            </a:br>
            <a:r>
              <a:rPr lang="en-US" sz="900" b="0" i="1" kern="1200" spc="-7">
                <a:solidFill>
                  <a:schemeClr val="tx1"/>
                </a:solidFill>
                <a:latin typeface="Proxima Nova" panose="020B0604020202020204" charset="0"/>
                <a:ea typeface="+mn-ea"/>
              </a:rPr>
              <a:t>Analysis: National Cattlemen’s Beef Association, a contractor to the Beef Checkoff.</a:t>
            </a:r>
          </a:p>
        </p:txBody>
      </p:sp>
    </p:spTree>
    <p:extLst>
      <p:ext uri="{BB962C8B-B14F-4D97-AF65-F5344CB8AC3E}">
        <p14:creationId xmlns:p14="http://schemas.microsoft.com/office/powerpoint/2010/main" val="230314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prinkling salt on meat&#10;&#10;Description automatically generated">
            <a:extLst>
              <a:ext uri="{FF2B5EF4-FFF2-40B4-BE49-F238E27FC236}">
                <a16:creationId xmlns:a16="http://schemas.microsoft.com/office/drawing/2014/main" id="{4B3DE50D-199D-3DC1-9293-CF17001B94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594" b="2080"/>
          <a:stretch/>
        </p:blipFill>
        <p:spPr>
          <a:xfrm>
            <a:off x="-10512" y="0"/>
            <a:ext cx="1231087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23;p44">
            <a:extLst>
              <a:ext uri="{FF2B5EF4-FFF2-40B4-BE49-F238E27FC236}">
                <a16:creationId xmlns:a16="http://schemas.microsoft.com/office/drawing/2014/main" id="{F429532F-327A-C74A-14A0-EE0C669D407F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428B7C9-9AF7-3952-F139-6EC954DD5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F6FEF7D4-E49F-4DEE-1D58-453B19D0EB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D3593CD-05D8-FF4F-4C57-71BB8847BD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529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07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late of raw meat and garlic&#10;&#10;Description automatically generated">
            <a:extLst>
              <a:ext uri="{FF2B5EF4-FFF2-40B4-BE49-F238E27FC236}">
                <a16:creationId xmlns:a16="http://schemas.microsoft.com/office/drawing/2014/main" id="{0FECF6AA-46DE-A146-8085-F7C096C3A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86" t="24918" r="86"/>
          <a:stretch/>
        </p:blipFill>
        <p:spPr>
          <a:xfrm>
            <a:off x="-21021" y="-29615"/>
            <a:ext cx="12231487" cy="68876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23;p44">
            <a:extLst>
              <a:ext uri="{FF2B5EF4-FFF2-40B4-BE49-F238E27FC236}">
                <a16:creationId xmlns:a16="http://schemas.microsoft.com/office/drawing/2014/main" id="{290556D5-D9F0-DC91-C980-7C3DE8868DA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08.2024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01CAAD-CF20-8837-F249-FB64E99DF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278D584-B6D2-CF5E-FA4C-0A597951DD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B6D8CDF-980A-FEA5-20AF-C119D586CC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07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prinkling salt on meat&#10;&#10;Description automatically generated">
            <a:extLst>
              <a:ext uri="{FF2B5EF4-FFF2-40B4-BE49-F238E27FC236}">
                <a16:creationId xmlns:a16="http://schemas.microsoft.com/office/drawing/2014/main" id="{4B3DE50D-199D-3DC1-9293-CF17001B94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594" b="2080"/>
          <a:stretch/>
        </p:blipFill>
        <p:spPr>
          <a:xfrm>
            <a:off x="-10512" y="0"/>
            <a:ext cx="1231087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23;p44">
            <a:extLst>
              <a:ext uri="{FF2B5EF4-FFF2-40B4-BE49-F238E27FC236}">
                <a16:creationId xmlns:a16="http://schemas.microsoft.com/office/drawing/2014/main" id="{F429532F-327A-C74A-14A0-EE0C669D407F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428B7C9-9AF7-3952-F139-6EC954DD5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F6FEF7D4-E49F-4DEE-1D58-453B19D0EB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D3593CD-05D8-FF4F-4C57-71BB8847BD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5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fork over a steak&#10;&#10;Description automatically generated">
            <a:extLst>
              <a:ext uri="{FF2B5EF4-FFF2-40B4-BE49-F238E27FC236}">
                <a16:creationId xmlns:a16="http://schemas.microsoft.com/office/drawing/2014/main" id="{CDBD0396-11A9-B77B-2C11-6D553C8DB3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9113" r="14705" b="6804"/>
          <a:stretch/>
        </p:blipFill>
        <p:spPr>
          <a:xfrm>
            <a:off x="0" y="-1"/>
            <a:ext cx="1217098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C1795B1A-2B5B-B245-E2DA-3504E928EAE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A34ABE-9F14-DF66-D489-A7E98CE78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254589A8-E6E0-FB63-D31D-5ED0E38416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0CD0CAEF-292B-9039-40A5-EDC4646D60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32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40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wl of meat and vegetables&#10;&#10;Description automatically generated">
            <a:extLst>
              <a:ext uri="{FF2B5EF4-FFF2-40B4-BE49-F238E27FC236}">
                <a16:creationId xmlns:a16="http://schemas.microsoft.com/office/drawing/2014/main" id="{4935FAA7-209B-E3A7-2131-6D1D724D1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719"/>
          <a:stretch/>
        </p:blipFill>
        <p:spPr>
          <a:xfrm>
            <a:off x="-11289" y="-11289"/>
            <a:ext cx="12301076" cy="67607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92C4F335-A9E9-1BB0-F7B2-E7676930EBAE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5738D2-C71E-9146-7158-29D153325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2" name="Picture 1" descr="A red and black check mark&#10;&#10;Description automatically generated">
            <a:extLst>
              <a:ext uri="{FF2B5EF4-FFF2-40B4-BE49-F238E27FC236}">
                <a16:creationId xmlns:a16="http://schemas.microsoft.com/office/drawing/2014/main" id="{38EAFE69-3090-D82B-9C78-35C75F5AAD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8" name="Picture 7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938F2A9E-B282-26F5-9B9F-775FD6D3BB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49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oung child eating a plate of food&#10;&#10;Description automatically generated">
            <a:extLst>
              <a:ext uri="{FF2B5EF4-FFF2-40B4-BE49-F238E27FC236}">
                <a16:creationId xmlns:a16="http://schemas.microsoft.com/office/drawing/2014/main" id="{A2F13212-3188-764F-1606-0208FBC14D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195" r="3800"/>
          <a:stretch/>
        </p:blipFill>
        <p:spPr>
          <a:xfrm>
            <a:off x="-10512" y="-10510"/>
            <a:ext cx="1224999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1" y="5645427"/>
            <a:ext cx="1226050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D2F28CE2-59F8-83AF-338B-01F574200EAA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5E95C8D-B72A-F167-69FB-C3D52570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FEE4AE4D-43CB-C66D-88E7-37DD6729E1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225BB44E-6DEF-A699-1291-E876DD24AE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4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hat&#10;&#10;Description automatically generated">
            <a:extLst>
              <a:ext uri="{FF2B5EF4-FFF2-40B4-BE49-F238E27FC236}">
                <a16:creationId xmlns:a16="http://schemas.microsoft.com/office/drawing/2014/main" id="{D1248A70-2152-BBD8-1B68-F422FF476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7" t="5067" r="10935" b="19849"/>
          <a:stretch/>
        </p:blipFill>
        <p:spPr>
          <a:xfrm>
            <a:off x="-10511" y="-38536"/>
            <a:ext cx="12260508" cy="68965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1" y="5645427"/>
            <a:ext cx="1226050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ED1A8120-E054-39CA-F75E-8996EA453EFA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4A6D790-DF84-51B9-A9E1-8A7A4D0739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557E55C8-2764-BC14-8A1A-CE776257A8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08C3019-1648-F655-E06A-5B3320634F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403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ws grazing in a field&#10;&#10;Description automatically generated">
            <a:extLst>
              <a:ext uri="{FF2B5EF4-FFF2-40B4-BE49-F238E27FC236}">
                <a16:creationId xmlns:a16="http://schemas.microsoft.com/office/drawing/2014/main" id="{37E54DBB-7470-CC43-E75D-43E0931326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56" t="10689" r="2529" b="85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3;p44">
            <a:extLst>
              <a:ext uri="{FF2B5EF4-FFF2-40B4-BE49-F238E27FC236}">
                <a16:creationId xmlns:a16="http://schemas.microsoft.com/office/drawing/2014/main" id="{56A6AB37-3528-CBD9-5278-9BEFE2CBEAD9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CF6A7C-FAC2-4E11-C7AA-B0D9F0368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25431E6A-DD54-225E-DDD1-CCFEE00055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E6A7A28E-2AFB-3981-178D-30D6FC65E8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14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ws in a field&#10;&#10;Description automatically generated">
            <a:extLst>
              <a:ext uri="{FF2B5EF4-FFF2-40B4-BE49-F238E27FC236}">
                <a16:creationId xmlns:a16="http://schemas.microsoft.com/office/drawing/2014/main" id="{251FD6ED-0F11-26FE-3E0D-F0B284FA0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40" t="6746" r="3846" b="1289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F08A5DB9-3508-D826-2F29-80CF369A7CED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F27C85-D4A4-975D-9649-FE6E9DDA0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12413B5-FA1F-24B7-7764-AE71193C0D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237EB0C4-19F7-D58B-AE20-7BCF8B633F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43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fork over a steak&#10;&#10;Description automatically generated">
            <a:extLst>
              <a:ext uri="{FF2B5EF4-FFF2-40B4-BE49-F238E27FC236}">
                <a16:creationId xmlns:a16="http://schemas.microsoft.com/office/drawing/2014/main" id="{CDBD0396-11A9-B77B-2C11-6D553C8DB3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9113" r="14705" b="6804"/>
          <a:stretch/>
        </p:blipFill>
        <p:spPr>
          <a:xfrm>
            <a:off x="0" y="-1"/>
            <a:ext cx="1217098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C1795B1A-2B5B-B245-E2DA-3504E928EAE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A34ABE-9F14-DF66-D489-A7E98CE78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254589A8-E6E0-FB63-D31D-5ED0E38416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0CD0CAEF-292B-9039-40A5-EDC4646D60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43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243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57" y="5953607"/>
            <a:ext cx="560728" cy="609632"/>
          </a:xfrm>
          <a:prstGeom prst="rect">
            <a:avLst/>
          </a:prstGeom>
        </p:spPr>
      </p:pic>
      <p:pic>
        <p:nvPicPr>
          <p:cNvPr id="8" name="Google Shape;14;p19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D053082B-50BF-8899-A3A9-B54098DD173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75168" y="5953943"/>
            <a:ext cx="1071109" cy="60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97B08F6C-CF01-AC57-52A1-A02E8E3084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61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082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250" y="5953607"/>
            <a:ext cx="560728" cy="609632"/>
          </a:xfrm>
          <a:prstGeom prst="rect">
            <a:avLst/>
          </a:prstGeom>
        </p:spPr>
      </p:pic>
      <p:pic>
        <p:nvPicPr>
          <p:cNvPr id="8" name="Google Shape;14;p19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D053082B-50BF-8899-A3A9-B54098DD173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75168" y="5953943"/>
            <a:ext cx="1071109" cy="60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97B08F6C-CF01-AC57-52A1-A02E8E3084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61" y="5953607"/>
            <a:ext cx="965111" cy="609296"/>
          </a:xfrm>
          <a:prstGeom prst="rect">
            <a:avLst/>
          </a:prstGeom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34ED9E-98C7-2258-E1A1-9A8E042B41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56" y="5953606"/>
            <a:ext cx="1071110" cy="61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2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wl of meat and vegetables&#10;&#10;Description automatically generated">
            <a:extLst>
              <a:ext uri="{FF2B5EF4-FFF2-40B4-BE49-F238E27FC236}">
                <a16:creationId xmlns:a16="http://schemas.microsoft.com/office/drawing/2014/main" id="{4935FAA7-209B-E3A7-2131-6D1D724D1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719"/>
          <a:stretch/>
        </p:blipFill>
        <p:spPr>
          <a:xfrm>
            <a:off x="-11289" y="-11289"/>
            <a:ext cx="12301076" cy="67607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92C4F335-A9E9-1BB0-F7B2-E7676930EBAE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5738D2-C71E-9146-7158-29D153325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4" name="Picture 3" descr="A red and black check mark&#10;&#10;Description automatically generated">
            <a:extLst>
              <a:ext uri="{FF2B5EF4-FFF2-40B4-BE49-F238E27FC236}">
                <a16:creationId xmlns:a16="http://schemas.microsoft.com/office/drawing/2014/main" id="{877FEDAA-3702-4769-5ACC-1EB3731F00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06212BAA-63A8-D05C-61C8-8C89A9FBC6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31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hat&#10;&#10;Description automatically generated">
            <a:extLst>
              <a:ext uri="{FF2B5EF4-FFF2-40B4-BE49-F238E27FC236}">
                <a16:creationId xmlns:a16="http://schemas.microsoft.com/office/drawing/2014/main" id="{D1248A70-2152-BBD8-1B68-F422FF476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7" t="5067" r="10935" b="19849"/>
          <a:stretch/>
        </p:blipFill>
        <p:spPr>
          <a:xfrm>
            <a:off x="-10511" y="-38536"/>
            <a:ext cx="12260508" cy="68965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1" y="5645427"/>
            <a:ext cx="1226050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ED1A8120-E054-39CA-F75E-8996EA453EFA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4A6D790-DF84-51B9-A9E1-8A7A4D0739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557E55C8-2764-BC14-8A1A-CE776257A8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08C3019-1648-F655-E06A-5B3320634F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48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ws grazing in a field&#10;&#10;Description automatically generated">
            <a:extLst>
              <a:ext uri="{FF2B5EF4-FFF2-40B4-BE49-F238E27FC236}">
                <a16:creationId xmlns:a16="http://schemas.microsoft.com/office/drawing/2014/main" id="{37E54DBB-7470-CC43-E75D-43E0931326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56" t="10689" r="2529" b="85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3;p44">
            <a:extLst>
              <a:ext uri="{FF2B5EF4-FFF2-40B4-BE49-F238E27FC236}">
                <a16:creationId xmlns:a16="http://schemas.microsoft.com/office/drawing/2014/main" id="{56A6AB37-3528-CBD9-5278-9BEFE2CBEAD9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CF6A7C-FAC2-4E11-C7AA-B0D9F0368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25431E6A-DD54-225E-DDD1-CCFEE00055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E6A7A28E-2AFB-3981-178D-30D6FC65E8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22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ws in a field&#10;&#10;Description automatically generated">
            <a:extLst>
              <a:ext uri="{FF2B5EF4-FFF2-40B4-BE49-F238E27FC236}">
                <a16:creationId xmlns:a16="http://schemas.microsoft.com/office/drawing/2014/main" id="{251FD6ED-0F11-26FE-3E0D-F0B284FA0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40" t="6746" r="3846" b="1289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F08A5DB9-3508-D826-2F29-80CF369A7CED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F27C85-D4A4-975D-9649-FE6E9DDA0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12413B5-FA1F-24B7-7764-AE71193C0D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237EB0C4-19F7-D58B-AE20-7BCF8B633F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64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83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Questions">
    <p:bg>
      <p:bgPr>
        <a:solidFill>
          <a:srgbClr val="E8D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5DD1D2-3328-13CC-4FCB-FB9F277534C9}"/>
              </a:ext>
            </a:extLst>
          </p:cNvPr>
          <p:cNvSpPr/>
          <p:nvPr userDrawn="1"/>
        </p:nvSpPr>
        <p:spPr>
          <a:xfrm>
            <a:off x="1" y="5692378"/>
            <a:ext cx="12191999" cy="1165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23;p44">
            <a:extLst>
              <a:ext uri="{FF2B5EF4-FFF2-40B4-BE49-F238E27FC236}">
                <a16:creationId xmlns:a16="http://schemas.microsoft.com/office/drawing/2014/main" id="{BE1D70A8-A4E1-D616-FC7D-DF2B9E63482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205516" y="5857952"/>
            <a:ext cx="5535478" cy="809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400" b="0" i="0" u="none" strike="noStrike" cap="none" spc="0">
                <a:solidFill>
                  <a:schemeClr val="tx1"/>
                </a:solidFill>
                <a:latin typeface="Proxima Nova Medium" panose="02000506030000020004" pitchFamily="2" charset="0"/>
                <a:ea typeface="Proxima Nova Medium" panose="02000506030000020004" pitchFamily="2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r>
              <a:rPr lang="en-US" b="0" i="0">
                <a:latin typeface="Proxima Nova Medium" panose="02000506030000020004" pitchFamily="2" charset="0"/>
              </a:rPr>
              <a:t>beefresearch.org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4765BE-E0E1-1C00-5CFE-D1CCE5E93856}"/>
              </a:ext>
            </a:extLst>
          </p:cNvPr>
          <p:cNvSpPr txBox="1">
            <a:spLocks/>
          </p:cNvSpPr>
          <p:nvPr userDrawn="1"/>
        </p:nvSpPr>
        <p:spPr>
          <a:xfrm>
            <a:off x="399316" y="856370"/>
            <a:ext cx="6113142" cy="82151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5000" b="1" i="0" u="none" strike="noStrike" cap="none">
                <a:solidFill>
                  <a:schemeClr val="tx1"/>
                </a:solidFill>
                <a:latin typeface="Sabon" panose="02020602060506020403" pitchFamily="18" charset="77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Sabon Next LT" panose="02000500000000000000" pitchFamily="2" charset="0"/>
                <a:cs typeface="Sabon Next LT" panose="02000500000000000000" pitchFamily="2" charset="0"/>
              </a:rPr>
              <a:t>Questions?</a:t>
            </a:r>
          </a:p>
        </p:txBody>
      </p:sp>
      <p:pic>
        <p:nvPicPr>
          <p:cNvPr id="12" name="Picture 11" descr="A red and black check mark&#10;&#10;Description automatically generated">
            <a:extLst>
              <a:ext uri="{FF2B5EF4-FFF2-40B4-BE49-F238E27FC236}">
                <a16:creationId xmlns:a16="http://schemas.microsoft.com/office/drawing/2014/main" id="{10BC7926-1055-AD43-1C47-826AB29F0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317" y="5877128"/>
            <a:ext cx="735619" cy="799776"/>
          </a:xfrm>
          <a:prstGeom prst="rect">
            <a:avLst/>
          </a:prstGeom>
        </p:spPr>
      </p:pic>
      <p:pic>
        <p:nvPicPr>
          <p:cNvPr id="13" name="Picture 12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2BBE97D-A6C3-2F25-04DE-D7B6306D37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83" y="5877127"/>
            <a:ext cx="1239782" cy="7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111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18093-32DD-C6BD-2BA3-B7200BD1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State Dashboard Title Master</a:t>
            </a:r>
          </a:p>
        </p:txBody>
      </p:sp>
    </p:spTree>
    <p:extLst>
      <p:ext uri="{BB962C8B-B14F-4D97-AF65-F5344CB8AC3E}">
        <p14:creationId xmlns:p14="http://schemas.microsoft.com/office/powerpoint/2010/main" val="118501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1" r:id="rId5"/>
    <p:sldLayoutId id="2147484182" r:id="rId6"/>
    <p:sldLayoutId id="2147484183" r:id="rId7"/>
    <p:sldLayoutId id="214748416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9C4D68-0CC3-6E68-9611-E5B3D0254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Thank You Master</a:t>
            </a:r>
          </a:p>
        </p:txBody>
      </p:sp>
    </p:spTree>
    <p:extLst>
      <p:ext uri="{BB962C8B-B14F-4D97-AF65-F5344CB8AC3E}">
        <p14:creationId xmlns:p14="http://schemas.microsoft.com/office/powerpoint/2010/main" val="36480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7536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EE2D4B-26C2-9439-110D-38F0697C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Section Breaker Texture</a:t>
            </a:r>
          </a:p>
        </p:txBody>
      </p:sp>
    </p:spTree>
    <p:extLst>
      <p:ext uri="{BB962C8B-B14F-4D97-AF65-F5344CB8AC3E}">
        <p14:creationId xmlns:p14="http://schemas.microsoft.com/office/powerpoint/2010/main" val="425765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5" r:id="rId3"/>
    <p:sldLayoutId id="214748411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0" userDrawn="1">
          <p15:clr>
            <a:srgbClr val="F26B43"/>
          </p15:clr>
        </p15:guide>
        <p15:guide id="2" pos="7440" userDrawn="1">
          <p15:clr>
            <a:srgbClr val="F26B43"/>
          </p15:clr>
        </p15:guide>
        <p15:guide id="3" orient="horz" pos="2208" userDrawn="1">
          <p15:clr>
            <a:srgbClr val="F26B43"/>
          </p15:clr>
        </p15:guide>
        <p15:guide id="4" orient="horz" pos="309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C33EF9C-F338-9147-BF66-036000D7BEF5}"/>
              </a:ext>
            </a:extLst>
          </p:cNvPr>
          <p:cNvSpPr txBox="1"/>
          <p:nvPr userDrawn="1"/>
        </p:nvSpPr>
        <p:spPr>
          <a:xfrm>
            <a:off x="11630053" y="6418372"/>
            <a:ext cx="41549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64A230E8-392E-5942-AC99-27BFD1839FBE}" type="slidenum">
              <a:rPr lang="en-US" sz="1200" b="0" i="0" smtClean="0">
                <a:solidFill>
                  <a:srgbClr val="D3D3D3"/>
                </a:solidFill>
                <a:latin typeface="Proxima Nova Rg" panose="02000506030000020004" pitchFamily="2" charset="0"/>
              </a:rPr>
              <a:pPr algn="ctr"/>
              <a:t>‹#›</a:t>
            </a:fld>
            <a:endParaRPr lang="en-US" sz="1200" b="0" i="0">
              <a:solidFill>
                <a:srgbClr val="D3D3D3"/>
              </a:solidFill>
              <a:latin typeface="Proxima Nova Rg" panose="02000506030000020004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B06D8F-2CCB-AFBC-5832-70D7FB2F1D84}"/>
              </a:ext>
            </a:extLst>
          </p:cNvPr>
          <p:cNvSpPr/>
          <p:nvPr userDrawn="1"/>
        </p:nvSpPr>
        <p:spPr>
          <a:xfrm>
            <a:off x="0" y="158"/>
            <a:ext cx="12192000" cy="457042"/>
          </a:xfrm>
          <a:prstGeom prst="rect">
            <a:avLst/>
          </a:prstGeom>
          <a:solidFill>
            <a:srgbClr val="77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highlight>
                <a:srgbClr val="D5001C"/>
              </a:highlight>
              <a:uLnTx/>
              <a:uFillTx/>
              <a:latin typeface="Proxima Nova" panose="020B0604020202020204" charset="0"/>
            </a:endParaRP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8D5F8D33-CC1A-3C41-9037-DA8A105E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Interior Slide Template</a:t>
            </a:r>
          </a:p>
        </p:txBody>
      </p:sp>
    </p:spTree>
    <p:extLst>
      <p:ext uri="{BB962C8B-B14F-4D97-AF65-F5344CB8AC3E}">
        <p14:creationId xmlns:p14="http://schemas.microsoft.com/office/powerpoint/2010/main" val="71206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03" r:id="rId3"/>
    <p:sldLayoutId id="2147484191" r:id="rId4"/>
    <p:sldLayoutId id="2147484184" r:id="rId5"/>
  </p:sldLayoutIdLst>
  <p:hf hdr="0" dt="0"/>
  <p:txStyles>
    <p:titleStyle>
      <a:lvl1pPr algn="l" defTabSz="1215491" rtl="0" eaLnBrk="0" fontAlgn="base" hangingPunct="0">
        <a:spcBef>
          <a:spcPct val="0"/>
        </a:spcBef>
        <a:spcAft>
          <a:spcPct val="0"/>
        </a:spcAft>
        <a:defRPr lang="en-US" sz="2400" b="1" i="0" kern="1200" spc="67" smtClean="0">
          <a:solidFill>
            <a:schemeClr val="accent6"/>
          </a:solidFill>
          <a:latin typeface="Sabon Next LT" panose="02000500000000000000" pitchFamily="2" charset="0"/>
          <a:ea typeface="Sabon Next LT" panose="02000500000000000000" pitchFamily="2" charset="0"/>
          <a:cs typeface="Sabon Next LT" panose="02000500000000000000" pitchFamily="2" charset="0"/>
        </a:defRPr>
      </a:lvl1pPr>
      <a:lvl2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2pPr>
      <a:lvl3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3pPr>
      <a:lvl4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4pPr>
      <a:lvl5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5pPr>
      <a:lvl6pPr marL="608801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6pPr>
      <a:lvl7pPr marL="1217603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7pPr>
      <a:lvl8pPr marL="1826405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8pPr>
      <a:lvl9pPr marL="2435204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9pPr>
    </p:titleStyle>
    <p:bodyStyle>
      <a:lvl1pPr marL="228301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2400" b="0" i="0" kern="1200" spc="-7" smtClean="0">
          <a:solidFill>
            <a:srgbClr val="000000"/>
          </a:solidFill>
          <a:latin typeface="Proxima Nova" panose="020B0604020202020204" charset="0"/>
          <a:ea typeface="+mn-ea"/>
          <a:cs typeface="Proxima Nova" panose="020B0604020202020204" charset="0"/>
        </a:defRPr>
      </a:lvl1pPr>
      <a:lvl2pPr marL="683634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2000" b="0" i="0" kern="1200" spc="-7" smtClean="0">
          <a:solidFill>
            <a:srgbClr val="000000"/>
          </a:solidFill>
          <a:latin typeface="Proxima Nova" panose="020B0604020202020204" charset="0"/>
          <a:ea typeface="+mn-ea"/>
          <a:cs typeface="Proxima Nova" panose="020B0604020202020204" charset="0"/>
        </a:defRPr>
      </a:lvl2pPr>
      <a:lvl3pPr marL="1294549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1800" b="0" i="0" kern="1200" spc="-7" smtClean="0">
          <a:solidFill>
            <a:srgbClr val="000000"/>
          </a:solidFill>
          <a:latin typeface="Proxima Nova" panose="020B0604020202020204" charset="0"/>
          <a:ea typeface="+mn-ea"/>
          <a:cs typeface="Proxima Nova" panose="020B0604020202020204" charset="0"/>
        </a:defRPr>
      </a:lvl3pPr>
      <a:lvl4pPr marL="1901236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75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1800" b="0" i="0" kern="1200" spc="-7" smtClean="0">
          <a:solidFill>
            <a:srgbClr val="000000"/>
          </a:solidFill>
          <a:latin typeface="Proxima Nova" panose="020B0604020202020204" charset="0"/>
          <a:ea typeface="+mn-ea"/>
          <a:cs typeface="Proxima Nova" panose="020B0604020202020204" charset="0"/>
        </a:defRPr>
      </a:lvl4pPr>
      <a:lvl5pPr marL="2512152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75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1800" b="0" i="0" kern="1200" spc="-7" dirty="0" smtClean="0">
          <a:solidFill>
            <a:srgbClr val="000000"/>
          </a:solidFill>
          <a:latin typeface="Proxima Nova" panose="020B0604020202020204" charset="0"/>
          <a:ea typeface="+mn-ea"/>
          <a:cs typeface="Proxima Nova" panose="020B0604020202020204" charset="0"/>
        </a:defRPr>
      </a:lvl5pPr>
      <a:lvl6pPr marL="3348031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56764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65498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74229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1pPr>
      <a:lvl2pPr marL="608731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217467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826198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34932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043667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652399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261131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869865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 userDrawn="1">
          <p15:clr>
            <a:srgbClr val="F26B43"/>
          </p15:clr>
        </p15:guide>
        <p15:guide id="2" pos="288">
          <p15:clr>
            <a:srgbClr val="F26B43"/>
          </p15:clr>
        </p15:guide>
        <p15:guide id="3" pos="7344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18093-32DD-C6BD-2BA3-B7200BD1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Beef </a:t>
            </a:r>
            <a:r>
              <a:rPr lang="en-US" err="1"/>
              <a:t>ResearchTitle</a:t>
            </a:r>
            <a:r>
              <a:rPr lang="en-US"/>
              <a:t> Master</a:t>
            </a:r>
          </a:p>
        </p:txBody>
      </p:sp>
    </p:spTree>
    <p:extLst>
      <p:ext uri="{BB962C8B-B14F-4D97-AF65-F5344CB8AC3E}">
        <p14:creationId xmlns:p14="http://schemas.microsoft.com/office/powerpoint/2010/main" val="67890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  <p:sldLayoutId id="21474842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9F34F8-4590-C647-F976-9FCC2B839B0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DMA Trends: 2019-2025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AE8A2D-79B5-DFD1-E1A8-A0207561C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Washington Consumer Insights Dashboard</a:t>
            </a:r>
          </a:p>
        </p:txBody>
      </p:sp>
    </p:spTree>
    <p:extLst>
      <p:ext uri="{BB962C8B-B14F-4D97-AF65-F5344CB8AC3E}">
        <p14:creationId xmlns:p14="http://schemas.microsoft.com/office/powerpoint/2010/main" val="450659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A8D3E-33E6-22BC-42FE-DA0F4CC8F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CF0A71-74F3-B089-815B-7C2CEEFF0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Perceptions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17E5C26-29C6-A732-9180-2E00A2332CD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1999" b="-1199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44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34AB1-2B5E-C13D-D035-45EB0A568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B30632-F494-4816-8903-AA40DF75F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Trust Metrics: How Cattle are Raised for Food: Trust (Top 2 Box)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AC2A4EF-A6D3-8864-0FF0-BDDF3A22D9A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996" b="-199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18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E45FD-A83D-A3F4-8282-836C14B44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EEAB3E-5D8B-CF4F-814F-C0F88A095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Trust Metrics: How Cattle are Raised for Food: Distrust (Bottom 2 Box)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B89BACD-1A76-B71E-3797-44D499E5A3D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996" b="-199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83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0B83E4-91E8-A29F-AB20-907EFBF7D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Most Important Topics Related to Beef &amp; Sustainability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CA5AFBB-3FD0-4425-FECD-8FA43D04E34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9586" b="-958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7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86769-9815-15D5-80FE-1A70AE9B4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DA10A6-9DB4-306F-0553-EE991B08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Brand Awareness: State-Specific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9238E3-6711-C887-BF49-0BE3DF0E5418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9154" b="-91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29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42D992-3BFA-5B9B-7084-1BF90F513C12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93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5D52D0-8FB6-CE17-BB74-0731741B68E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8F48A6-18AA-6E7D-2D7C-40CD72E86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293600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B762A3-02C5-90CF-5832-A88ECEE7B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Protein Consumption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FF23868-AA7B-AF97-D0BC-7EE6AA3D8DA0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l="-1144" r="-114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35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EC4FA8-FFD0-169F-859C-5C45EA76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Beef Attributes: Average Rating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3CDFBC8-8A08-EFAC-ED2F-AC9855C24DA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l="-940" r="-94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11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1D49D-9DAC-E258-0B5A-48D278B91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923ABF-B99D-C9E9-296B-EF7F2C18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Overall Perceptions: Average Rating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D9786DE-C5B4-651A-6BC4-90B5DA1ABC24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54881" b="-5488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88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A6AD7-0449-98CE-7538-1E4C9515E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00EB02-F492-9D7B-E52E-2FAF2EF51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Weekly+ Protein Consumption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08CA22-F29D-6503-DDD2-1F1131733647}"/>
              </a:ext>
            </a:extLst>
          </p:cNvPr>
          <p:cNvSpPr/>
          <p:nvPr/>
        </p:nvSpPr>
        <p:spPr>
          <a:xfrm>
            <a:off x="1838325" y="1847850"/>
            <a:ext cx="676894" cy="1056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14FA53-E9C2-4457-7888-D19B3BB36DBE}"/>
              </a:ext>
            </a:extLst>
          </p:cNvPr>
          <p:cNvSpPr/>
          <p:nvPr/>
        </p:nvSpPr>
        <p:spPr>
          <a:xfrm>
            <a:off x="5068784" y="1888175"/>
            <a:ext cx="6782790" cy="394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4B2C39D-53AA-B3B2-6F50-31A095ACFA54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4447" b="-144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439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62B2D8-094A-EF04-C28B-54C525ABF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Knowledge: Average Rating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2B5AB57-BB6B-FCC1-B80E-E0F5037E3C7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49958" b="-4995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18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0490D9-3FD8-ADF6-9EF4-201577D8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Perceptions: Average Rating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EB727F5-57A5-27C3-8A3F-A194123D0E10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41721" b="-4172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45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F5AF9-9B19-1CD3-B4E0-80997D74C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4CEBBE-AB5B-1DE5-F52A-745AF905C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Trust Metrics: How Cattle are Raised for Food: Average Rating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257AF26-7C64-C48C-0261-C091BBF1ACB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449" b="-144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99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2D1ADB-64D2-6471-8DC2-014807052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Protein Consumption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51466A6-29EA-26CA-6A81-E2DEF986B5E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l="-1399" r="-139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8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1E5A2D-050E-38FD-CCD3-AFE8B680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Encourage Beef Consumption In Future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6742555-45A1-69B8-F948-D40D63237B5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180" b="-118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7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981729-91B7-3E2B-9860-C65B0088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 3 Considerations for Protein at Home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CA216AA-20C6-7351-7D5F-793F07FAE95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/>
          <a:srcRect l="-1195" r="-119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5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9383-3F20-7763-84B4-C6EFE5715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541B35-E031-CE57-59D8-C7E4DDE8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Beef Attributes: Agree (Top 4 Box)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CBC1D4C-FEFA-DDA6-03DC-167173CE02B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885" b="-188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5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7E2BD-246E-DCC2-5DAB-23A648053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68A36A-83E1-380C-EADC-6ED0270CF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Beef Attributes: Disagree (Bottom 4 Box)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090E620-DDCE-FD00-C045-5BE86851D6B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2106" b="-210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9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3BE848-2141-9A57-E86A-6FBB03CB5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Overall Perceptions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0288B7-929C-D787-711B-130ADA68587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8027" b="-180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6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095BE-9740-8346-E0D6-BE8429CBD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5E4CD0-39C5-2A14-FF4A-EF2C5EC5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Knowledge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C91C385-7AB5-7A7F-34F0-F0732F3B9C84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1999" b="-1199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89275"/>
      </p:ext>
    </p:extLst>
  </p:cSld>
  <p:clrMapOvr>
    <a:masterClrMapping/>
  </p:clrMapOvr>
</p:sld>
</file>

<file path=ppt/theme/theme1.xml><?xml version="1.0" encoding="utf-8"?>
<a:theme xmlns:a="http://schemas.openxmlformats.org/drawingml/2006/main" name="1 Title Slide Master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 BIWFD_Presentation Template_0624" id="{C7ED0738-06C5-9647-A80C-31D9FEC82250}" vid="{0FF6062A-21CD-AB45-8257-C903527D7004}"/>
    </a:ext>
  </a:extLst>
</a:theme>
</file>

<file path=ppt/theme/theme2.xml><?xml version="1.0" encoding="utf-8"?>
<a:theme xmlns:a="http://schemas.openxmlformats.org/drawingml/2006/main" name="2 Thank You Master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 Section Breaker Texture Full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9 Content Master - Wine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CBA_BIWFD_PPT_Template_Final_2023.potx" id="{63F63440-8287-4BA3-9D06-971CB0D94A9E}" vid="{8C0AD593-4898-44C8-8CCD-FDF0DDD3AA78}"/>
    </a:ext>
  </a:extLst>
</a:theme>
</file>

<file path=ppt/theme/theme5.xml><?xml version="1.0" encoding="utf-8"?>
<a:theme xmlns:a="http://schemas.openxmlformats.org/drawingml/2006/main" name="1_1 Title Slide Master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 BIWFD_Presentation Template_0624" id="{C7ED0738-06C5-9647-A80C-31D9FEC82250}" vid="{0FF6062A-21CD-AB45-8257-C903527D700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CBA-CalYr xmlns="1e7dce43-bc24-4bca-8f75-c4b51482b0e9">2025</NCBA-CalYr>
    <ARMS_x0020__x0023_ xmlns="4b6207a8-86c6-49b6-9862-749154503f1d" xsi:nil="true"/>
    <Checkoff_x0020_Teams xmlns="4b6207a8-86c6-49b6-9862-749154503f1d">Scientific Affairs</Checkoff_x0020_Team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73A59F3339C5418ADB9F2A16BD7924" ma:contentTypeVersion="8" ma:contentTypeDescription="Create a new document." ma:contentTypeScope="" ma:versionID="23a4edb08bd843207a41351deb9ff370">
  <xsd:schema xmlns:xsd="http://www.w3.org/2001/XMLSchema" xmlns:xs="http://www.w3.org/2001/XMLSchema" xmlns:p="http://schemas.microsoft.com/office/2006/metadata/properties" xmlns:ns2="e9f6b44e-8921-4bce-b07a-97eeec1b6b88" xmlns:ns3="4b6207a8-86c6-49b6-9862-749154503f1d" xmlns:ns4="1e7dce43-bc24-4bca-8f75-c4b51482b0e9" targetNamespace="http://schemas.microsoft.com/office/2006/metadata/properties" ma:root="true" ma:fieldsID="22389ba0af6b3772b4e9d60d7345fbfc" ns2:_="" ns3:_="" ns4:_="">
    <xsd:import namespace="e9f6b44e-8921-4bce-b07a-97eeec1b6b88"/>
    <xsd:import namespace="4b6207a8-86c6-49b6-9862-749154503f1d"/>
    <xsd:import namespace="1e7dce43-bc24-4bca-8f75-c4b51482b0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Checkoff_x0020_Teams" minOccurs="0"/>
                <xsd:element ref="ns3:ARMS_x0020__x0023_" minOccurs="0"/>
                <xsd:element ref="ns4:NCBA-CalY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f6b44e-8921-4bce-b07a-97eeec1b6b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207a8-86c6-49b6-9862-749154503f1d" elementFormDefault="qualified">
    <xsd:import namespace="http://schemas.microsoft.com/office/2006/documentManagement/types"/>
    <xsd:import namespace="http://schemas.microsoft.com/office/infopath/2007/PartnerControls"/>
    <xsd:element name="Checkoff_x0020_Teams" ma:index="10" nillable="true" ma:displayName="Checkoff Team" ma:description="Checkoff Team for SBC SP Site" ma:format="Dropdown" ma:internalName="Checkoff_x0020_Teams">
      <xsd:simpleType>
        <xsd:restriction base="dms:Choice">
          <xsd:enumeration value="Brand Marketing"/>
          <xsd:enumeration value="Scientific Affairs"/>
        </xsd:restriction>
      </xsd:simpleType>
    </xsd:element>
    <xsd:element name="ARMS_x0020__x0023_" ma:index="11" nillable="true" ma:displayName="ARMS #" ma:description="ARMS # provided to item." ma:internalName="ARMS_x0020__x0023_">
      <xsd:simpleType>
        <xsd:restriction base="dms:Text">
          <xsd:maxLength value="1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7dce43-bc24-4bca-8f75-c4b51482b0e9" elementFormDefault="qualified">
    <xsd:import namespace="http://schemas.microsoft.com/office/2006/documentManagement/types"/>
    <xsd:import namespace="http://schemas.microsoft.com/office/infopath/2007/PartnerControls"/>
    <xsd:element name="NCBA-CalYr" ma:index="12" nillable="true" ma:displayName="NCBA-CalYr" ma:format="Dropdown" ma:internalName="NCBA_x002d_CalYr">
      <xsd:simpleType>
        <xsd:restriction base="dms:Choice">
          <xsd:enumeration value="2035"/>
          <xsd:enumeration value="2034"/>
          <xsd:enumeration value="2033"/>
          <xsd:enumeration value="2032"/>
          <xsd:enumeration value="2031"/>
          <xsd:enumeration value="2030"/>
          <xsd:enumeration value="2029"/>
          <xsd:enumeration value="2028"/>
          <xsd:enumeration value="2027"/>
          <xsd:enumeration value="2026"/>
          <xsd:enumeration value="2025"/>
          <xsd:enumeration value="2024"/>
          <xsd:enumeration value="2023"/>
          <xsd:enumeration value="2022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----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17440A-6164-4E71-A8E7-51865523AEA1}">
  <ds:schemaRefs>
    <ds:schemaRef ds:uri="http://purl.org/dc/dcmitype/"/>
    <ds:schemaRef ds:uri="http://www.w3.org/XML/1998/namespace"/>
    <ds:schemaRef ds:uri="http://schemas.microsoft.com/office/2006/documentManagement/types"/>
    <ds:schemaRef ds:uri="4b6207a8-86c6-49b6-9862-749154503f1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1e7dce43-bc24-4bca-8f75-c4b51482b0e9"/>
    <ds:schemaRef ds:uri="e9f6b44e-8921-4bce-b07a-97eeec1b6b88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8215C8C-B3D8-407F-A8DB-2FF8DA7766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53B989-BD02-4DE2-8FEE-3619B53CDA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f6b44e-8921-4bce-b07a-97eeec1b6b88"/>
    <ds:schemaRef ds:uri="4b6207a8-86c6-49b6-9862-749154503f1d"/>
    <ds:schemaRef ds:uri="1e7dce43-bc24-4bca-8f75-c4b51482b0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f598790-a3b4-4413-a7dd-c0fa4c074577}" enabled="0" method="" siteId="{6f598790-a3b4-4413-a7dd-c0fa4c0745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NCBA_BIWFD_PPT_Template_Final_2023</Template>
  <TotalTime>91</TotalTime>
  <Words>132</Words>
  <Application>Microsoft Office PowerPoint</Application>
  <PresentationFormat>Widescreen</PresentationFormat>
  <Paragraphs>24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1 Title Slide Master</vt:lpstr>
      <vt:lpstr>2 Thank You Master</vt:lpstr>
      <vt:lpstr>3 Section Breaker Texture Full</vt:lpstr>
      <vt:lpstr>9 Content Master - Wine</vt:lpstr>
      <vt:lpstr>1_1 Title Slide Master</vt:lpstr>
      <vt:lpstr>Washington Consumer Insights Dashboard</vt:lpstr>
      <vt:lpstr>Weekly+ Protein Consumption</vt:lpstr>
      <vt:lpstr>Future Protein Consumption</vt:lpstr>
      <vt:lpstr>Encourage Beef Consumption In Future</vt:lpstr>
      <vt:lpstr>Top 3 Considerations for Protein at Home</vt:lpstr>
      <vt:lpstr>Beef Attributes: Agree (Top 4 Box)</vt:lpstr>
      <vt:lpstr>Beef Attributes: Disagree (Bottom 4 Box)</vt:lpstr>
      <vt:lpstr>Overall Perceptions</vt:lpstr>
      <vt:lpstr>Production Knowledge</vt:lpstr>
      <vt:lpstr>Production Perceptions</vt:lpstr>
      <vt:lpstr>Trust Metrics: How Cattle are Raised for Food: Trust (Top 2 Box)</vt:lpstr>
      <vt:lpstr>Trust Metrics: How Cattle are Raised for Food: Distrust (Bottom 2 Box)</vt:lpstr>
      <vt:lpstr>Most Important Topics Related to Beef &amp; Sustainability</vt:lpstr>
      <vt:lpstr>Brand Awareness: State-Specific</vt:lpstr>
      <vt:lpstr>PowerPoint Presentation</vt:lpstr>
      <vt:lpstr>Appendix</vt:lpstr>
      <vt:lpstr>Protein Consumption</vt:lpstr>
      <vt:lpstr>Beef Attributes: Average Rating</vt:lpstr>
      <vt:lpstr>Overall Perceptions: Average Rating</vt:lpstr>
      <vt:lpstr>Production Knowledge: Average Rating</vt:lpstr>
      <vt:lpstr>Production Perceptions: Average Rating</vt:lpstr>
      <vt:lpstr>Trust Metrics: How Cattle are Raised for Food: Average Rating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Lara Weiler</dc:creator>
  <cp:lastModifiedBy>Jackie Madill</cp:lastModifiedBy>
  <cp:revision>3</cp:revision>
  <cp:lastPrinted>2025-05-22T19:43:12Z</cp:lastPrinted>
  <dcterms:created xsi:type="dcterms:W3CDTF">2023-06-06T21:14:24Z</dcterms:created>
  <dcterms:modified xsi:type="dcterms:W3CDTF">2026-08-13T15:42:37Z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policyId">
    <vt:lpwstr/>
  </property>
  <property fmtid="{D5CDD505-2E9C-101B-9397-08002B2CF9AE}" pid="3" name="ItemRetentionFormula">
    <vt:lpwstr/>
  </property>
  <property fmtid="{D5CDD505-2E9C-101B-9397-08002B2CF9AE}" pid="4" name="MediaServiceImageTags">
    <vt:lpwstr/>
  </property>
  <property fmtid="{D5CDD505-2E9C-101B-9397-08002B2CF9AE}" pid="5" name="Category">
    <vt:lpwstr/>
  </property>
  <property fmtid="{D5CDD505-2E9C-101B-9397-08002B2CF9AE}" pid="6" name="OperationsContentType">
    <vt:lpwstr/>
  </property>
  <property fmtid="{D5CDD505-2E9C-101B-9397-08002B2CF9AE}" pid="7" name="_dlc_ExpireDate">
    <vt:filetime>2024-05-10T15:19:29Z</vt:filetime>
  </property>
  <property fmtid="{D5CDD505-2E9C-101B-9397-08002B2CF9AE}" pid="8" name="ContentTypeId">
    <vt:lpwstr>0x0101006C73A59F3339C5418ADB9F2A16BD7924</vt:lpwstr>
  </property>
  <property fmtid="{D5CDD505-2E9C-101B-9397-08002B2CF9AE}" pid="9" name="Topic">
    <vt:lpwstr>Presentations</vt:lpwstr>
  </property>
  <property fmtid="{D5CDD505-2E9C-101B-9397-08002B2CF9AE}" pid="10" name="Focus">
    <vt:lpwstr>Templates</vt:lpwstr>
  </property>
  <property fmtid="{D5CDD505-2E9C-101B-9397-08002B2CF9AE}" pid="11" name="NCBA-FY">
    <vt:lpwstr>2025</vt:lpwstr>
  </property>
  <property fmtid="{D5CDD505-2E9C-101B-9397-08002B2CF9AE}" pid="12" name="CalYr">
    <vt:lpwstr>2024</vt:lpwstr>
  </property>
</Properties>
</file>