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9" r:id="rId4"/>
    <p:sldMasterId id="2147484157" r:id="rId5"/>
    <p:sldMasterId id="2147484155" r:id="rId6"/>
    <p:sldMasterId id="2147483694" r:id="rId7"/>
    <p:sldMasterId id="2147484192" r:id="rId8"/>
  </p:sldMasterIdLst>
  <p:notesMasterIdLst>
    <p:notesMasterId r:id="rId34"/>
  </p:notesMasterIdLst>
  <p:handoutMasterIdLst>
    <p:handoutMasterId r:id="rId35"/>
  </p:handoutMasterIdLst>
  <p:sldIdLst>
    <p:sldId id="341" r:id="rId9"/>
    <p:sldId id="279" r:id="rId10"/>
    <p:sldId id="261" r:id="rId11"/>
    <p:sldId id="270" r:id="rId12"/>
    <p:sldId id="262" r:id="rId13"/>
    <p:sldId id="274" r:id="rId14"/>
    <p:sldId id="264" r:id="rId15"/>
    <p:sldId id="259" r:id="rId16"/>
    <p:sldId id="272" r:id="rId17"/>
    <p:sldId id="273" r:id="rId18"/>
    <p:sldId id="276" r:id="rId19"/>
    <p:sldId id="277" r:id="rId20"/>
    <p:sldId id="267" r:id="rId21"/>
    <p:sldId id="266" r:id="rId22"/>
    <p:sldId id="278" r:id="rId23"/>
    <p:sldId id="2147475215" r:id="rId24"/>
    <p:sldId id="2147475216" r:id="rId25"/>
    <p:sldId id="258" r:id="rId26"/>
    <p:sldId id="280" r:id="rId27"/>
    <p:sldId id="260" r:id="rId28"/>
    <p:sldId id="263" r:id="rId29"/>
    <p:sldId id="271" r:id="rId30"/>
    <p:sldId id="269" r:id="rId31"/>
    <p:sldId id="268" r:id="rId32"/>
    <p:sldId id="275" r:id="rId3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52DE55-B1A4-6DAD-A467-220603E8E74D}" name="Mackenzie Schoen" initials="MS" userId="S::mschoen@beef.org::fc34dfdd-0271-428c-bd7d-d4167186364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1117"/>
    <a:srgbClr val="E8DED1"/>
    <a:srgbClr val="F2C455"/>
    <a:srgbClr val="EA9223"/>
    <a:srgbClr val="2B6C4C"/>
    <a:srgbClr val="87B2CD"/>
    <a:srgbClr val="000000"/>
    <a:srgbClr val="FFFBF2"/>
    <a:srgbClr val="353535"/>
    <a:srgbClr val="FAF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8"/>
    <p:restoredTop sz="94637"/>
  </p:normalViewPr>
  <p:slideViewPr>
    <p:cSldViewPr snapToGrid="0">
      <p:cViewPr varScale="1">
        <p:scale>
          <a:sx n="93" d="100"/>
          <a:sy n="93" d="100"/>
        </p:scale>
        <p:origin x="64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ableStyles" Target="tableStyles.xml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handoutMaster" Target="handoutMasters/handoutMaster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DD2B905-12D4-5458-923B-0D209584FD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845075-CE24-01C0-8E62-1A8410F05D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CDE3A49-8B09-4552-ACC5-24A6CC48A395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146658-F4D9-90FD-E7D6-CD1B0D5BE7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2926B-EBFF-DBCF-5EE2-AA19755426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CF8CCBF-3ED1-48B3-BC7B-B666ED0DA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73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24300AA-A911-43BD-8B81-7307C5FBE3E5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409CD02-B1B6-46D2-A1B5-27A8E277F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214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9CD02-B1B6-46D2-A1B5-27A8E277F2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955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9CD02-B1B6-46D2-A1B5-27A8E277F2E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044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EE820-4140-D6F4-6B7F-9BEF925EB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F506C8-32C7-9801-AEDE-D2F5CACF05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8F1CDE-1ED9-0E8A-3781-9324E5BC47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1E4F8-177E-6988-BAD7-A6FC589DB0C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754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754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4254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late of raw meat and garlic&#10;&#10;Description automatically generated">
            <a:extLst>
              <a:ext uri="{FF2B5EF4-FFF2-40B4-BE49-F238E27FC236}">
                <a16:creationId xmlns:a16="http://schemas.microsoft.com/office/drawing/2014/main" id="{0FECF6AA-46DE-A146-8085-F7C096C3A1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86" t="24918" r="86"/>
          <a:stretch/>
        </p:blipFill>
        <p:spPr>
          <a:xfrm>
            <a:off x="-21021" y="-29615"/>
            <a:ext cx="12231487" cy="68876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23;p44">
            <a:extLst>
              <a:ext uri="{FF2B5EF4-FFF2-40B4-BE49-F238E27FC236}">
                <a16:creationId xmlns:a16="http://schemas.microsoft.com/office/drawing/2014/main" id="{290556D5-D9F0-DC91-C980-7C3DE8868DA3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 UPDATED 08.2024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01CAAD-CF20-8837-F249-FB64E99DF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E278D584-B6D2-CF5E-FA4C-0A597951DD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B6D8CDF-980A-FEA5-20AF-C119D586CC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82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hankYou">
    <p:bg>
      <p:bgPr>
        <a:solidFill>
          <a:srgbClr val="E8D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5DD1D2-3328-13CC-4FCB-FB9F277534C9}"/>
              </a:ext>
            </a:extLst>
          </p:cNvPr>
          <p:cNvSpPr/>
          <p:nvPr userDrawn="1"/>
        </p:nvSpPr>
        <p:spPr>
          <a:xfrm>
            <a:off x="1" y="5692378"/>
            <a:ext cx="12191999" cy="1165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23;p44">
            <a:extLst>
              <a:ext uri="{FF2B5EF4-FFF2-40B4-BE49-F238E27FC236}">
                <a16:creationId xmlns:a16="http://schemas.microsoft.com/office/drawing/2014/main" id="{BE1D70A8-A4E1-D616-FC7D-DF2B9E634823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205516" y="5857952"/>
            <a:ext cx="5535478" cy="809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400" b="0" i="0" u="none" strike="noStrike" cap="none" spc="0">
                <a:solidFill>
                  <a:schemeClr val="tx1"/>
                </a:solidFill>
                <a:latin typeface="Proxima Nova Medium" panose="02000506030000020004" pitchFamily="2" charset="0"/>
                <a:ea typeface="Proxima Nova Medium" panose="02000506030000020004" pitchFamily="2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 b="0" i="0">
                <a:latin typeface="Proxima Nova Medium" panose="02000506030000020004" pitchFamily="2" charset="0"/>
              </a:rPr>
              <a:t>beefresearch.org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14765BE-E0E1-1C00-5CFE-D1CCE5E93856}"/>
              </a:ext>
            </a:extLst>
          </p:cNvPr>
          <p:cNvSpPr txBox="1">
            <a:spLocks/>
          </p:cNvSpPr>
          <p:nvPr userDrawn="1"/>
        </p:nvSpPr>
        <p:spPr>
          <a:xfrm>
            <a:off x="399316" y="856370"/>
            <a:ext cx="6113142" cy="82151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5000" b="1" i="0" u="none" strike="noStrike" cap="none">
                <a:solidFill>
                  <a:schemeClr val="tx1"/>
                </a:solidFill>
                <a:latin typeface="Sabon" panose="02020602060506020403" pitchFamily="18" charset="77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>
                <a:latin typeface="Sabon Next LT" panose="02000500000000000000" pitchFamily="2" charset="0"/>
                <a:cs typeface="Sabon Next LT" panose="02000500000000000000" pitchFamily="2" charset="0"/>
              </a:rPr>
              <a:t>Thank you.</a:t>
            </a:r>
          </a:p>
        </p:txBody>
      </p:sp>
      <p:pic>
        <p:nvPicPr>
          <p:cNvPr id="12" name="Picture 11" descr="A red and black check mark&#10;&#10;Description automatically generated">
            <a:extLst>
              <a:ext uri="{FF2B5EF4-FFF2-40B4-BE49-F238E27FC236}">
                <a16:creationId xmlns:a16="http://schemas.microsoft.com/office/drawing/2014/main" id="{10BC7926-1055-AD43-1C47-826AB29F0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317" y="5877128"/>
            <a:ext cx="735619" cy="799776"/>
          </a:xfrm>
          <a:prstGeom prst="rect">
            <a:avLst/>
          </a:prstGeom>
        </p:spPr>
      </p:pic>
      <p:pic>
        <p:nvPicPr>
          <p:cNvPr id="13" name="Picture 12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2BBE97D-A6C3-2F25-04DE-D7B6306D37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783" y="5877127"/>
            <a:ext cx="1239782" cy="78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9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wood floor&#10;&#10;Description automatically generated">
            <a:extLst>
              <a:ext uri="{FF2B5EF4-FFF2-40B4-BE49-F238E27FC236}">
                <a16:creationId xmlns:a16="http://schemas.microsoft.com/office/drawing/2014/main" id="{E984B978-0CB8-1486-5FBB-1C7F0BC1D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" t="1035" r="497" b="56298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Google Shape;23;p44">
            <a:extLst>
              <a:ext uri="{FF2B5EF4-FFF2-40B4-BE49-F238E27FC236}">
                <a16:creationId xmlns:a16="http://schemas.microsoft.com/office/drawing/2014/main" id="{FAA66559-5CF5-FAF7-1122-E80370FA55E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390999" y="4923220"/>
            <a:ext cx="5626721" cy="1174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33363" marR="0" lvl="0" indent="-233363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  <a:defRPr sz="1600" b="0" i="0" u="none" strike="noStrike" cap="none" spc="300">
                <a:solidFill>
                  <a:schemeClr val="bg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CLICK TO ADD TEXT</a:t>
            </a:r>
          </a:p>
          <a:p>
            <a:r>
              <a:rPr lang="en-US"/>
              <a:t>CLICK TO ADD TEXT </a:t>
            </a:r>
          </a:p>
          <a:p>
            <a:r>
              <a:rPr lang="en-US"/>
              <a:t>CLICK TO ADD TEXT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0D52CBD-E59F-10FE-A858-EF8BCF360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998" y="3517796"/>
            <a:ext cx="11428107" cy="644841"/>
          </a:xfrm>
        </p:spPr>
        <p:txBody>
          <a:bodyPr lIns="0"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990505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wood surface&#10;&#10;Description automatically generated">
            <a:extLst>
              <a:ext uri="{FF2B5EF4-FFF2-40B4-BE49-F238E27FC236}">
                <a16:creationId xmlns:a16="http://schemas.microsoft.com/office/drawing/2014/main" id="{D311F87F-1543-B119-E46C-732AD17EC5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732"/>
          <a:stretch/>
        </p:blipFill>
        <p:spPr>
          <a:xfrm>
            <a:off x="-15422" y="-86497"/>
            <a:ext cx="12230100" cy="7038442"/>
          </a:xfrm>
          <a:prstGeom prst="rect">
            <a:avLst/>
          </a:prstGeom>
        </p:spPr>
      </p:pic>
      <p:sp>
        <p:nvSpPr>
          <p:cNvPr id="2" name="Google Shape;23;p44">
            <a:extLst>
              <a:ext uri="{FF2B5EF4-FFF2-40B4-BE49-F238E27FC236}">
                <a16:creationId xmlns:a16="http://schemas.microsoft.com/office/drawing/2014/main" id="{7C79EB37-5A1C-14FC-3D21-8B591E6CC5AC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390999" y="4923220"/>
            <a:ext cx="5626721" cy="1174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33363" marR="0" lvl="0" indent="-233363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25000"/>
              <a:buFont typeface="Arial" panose="020B0604020202020204" pitchFamily="34" charset="0"/>
              <a:buChar char="•"/>
              <a:defRPr sz="1600" b="0" i="0" u="none" strike="noStrike" cap="none" spc="300">
                <a:solidFill>
                  <a:schemeClr val="bg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CLICK TO ADD TEXT</a:t>
            </a:r>
          </a:p>
          <a:p>
            <a:r>
              <a:rPr lang="en-US"/>
              <a:t>CLICK TO ADD TEXT </a:t>
            </a:r>
          </a:p>
          <a:p>
            <a:r>
              <a:rPr lang="en-US"/>
              <a:t>CLICK TO ADD TEXT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02369E-B932-784F-1E32-7E08EED29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998" y="3517796"/>
            <a:ext cx="11428107" cy="644841"/>
          </a:xfrm>
        </p:spPr>
        <p:txBody>
          <a:bodyPr lIns="0"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729182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9B7FFF3-4102-CDEE-B6D8-722A0E3B67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5624957"/>
            <a:ext cx="5457181" cy="6364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1pPr>
            <a:lvl2pPr marL="457200" indent="0">
              <a:buNone/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2pPr>
            <a:lvl3pPr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3pPr>
            <a:lvl4pPr>
              <a:defRPr sz="1600" b="0" i="0">
                <a:solidFill>
                  <a:schemeClr val="bg1"/>
                </a:solidFill>
                <a:latin typeface="Proxima Nova Medium" panose="02000506030000020004" pitchFamily="2" charset="0"/>
              </a:defRPr>
            </a:lvl4pPr>
            <a:lvl5pPr>
              <a:defRPr sz="1600" b="0" i="0">
                <a:solidFill>
                  <a:schemeClr val="bg1"/>
                </a:solidFill>
                <a:latin typeface="Proxima Nova Medium" panose="02000506030000020004" pitchFamily="2" charset="0"/>
              </a:defRPr>
            </a:lvl5pPr>
          </a:lstStyle>
          <a:p>
            <a:pPr lvl="0"/>
            <a:r>
              <a:rPr lang="en-US"/>
              <a:t>Click to add small paragraph Lorem </a:t>
            </a:r>
            <a:r>
              <a:rPr lang="en-US" err="1"/>
              <a:t>ipseum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</p:txBody>
      </p:sp>
      <p:pic>
        <p:nvPicPr>
          <p:cNvPr id="16" name="Picture 15" descr="A close-up of a wood floor&#10;&#10;Description automatically generated">
            <a:extLst>
              <a:ext uri="{FF2B5EF4-FFF2-40B4-BE49-F238E27FC236}">
                <a16:creationId xmlns:a16="http://schemas.microsoft.com/office/drawing/2014/main" id="{67CB0788-BBC8-1531-BE78-050A07BF69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75" t="23478" r="-170" b="56298"/>
          <a:stretch/>
        </p:blipFill>
        <p:spPr>
          <a:xfrm>
            <a:off x="-70945" y="-82062"/>
            <a:ext cx="12345007" cy="32506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A1B19F-6B20-0D97-ED24-501467B21E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03" y="3462118"/>
            <a:ext cx="11051578" cy="783101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645200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C9B7FFF3-4102-CDEE-B6D8-722A0E3B67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5624957"/>
            <a:ext cx="5457181" cy="6364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1pPr>
            <a:lvl2pPr marL="457200" indent="0">
              <a:buNone/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2pPr>
            <a:lvl3pPr>
              <a:defRPr sz="1600" b="0" i="0">
                <a:solidFill>
                  <a:schemeClr val="tx1"/>
                </a:solidFill>
                <a:latin typeface="Proxima Nova Medium" panose="02000506030000020004" pitchFamily="2" charset="0"/>
              </a:defRPr>
            </a:lvl3pPr>
            <a:lvl4pPr>
              <a:defRPr sz="1600" b="0" i="0">
                <a:solidFill>
                  <a:schemeClr val="bg1"/>
                </a:solidFill>
                <a:latin typeface="Proxima Nova Medium" panose="02000506030000020004" pitchFamily="2" charset="0"/>
              </a:defRPr>
            </a:lvl4pPr>
            <a:lvl5pPr>
              <a:defRPr sz="1600" b="0" i="0">
                <a:solidFill>
                  <a:schemeClr val="bg1"/>
                </a:solidFill>
                <a:latin typeface="Proxima Nova Medium" panose="02000506030000020004" pitchFamily="2" charset="0"/>
              </a:defRPr>
            </a:lvl5pPr>
          </a:lstStyle>
          <a:p>
            <a:pPr lvl="0"/>
            <a:r>
              <a:rPr lang="en-US"/>
              <a:t>Click to add small paragraph Lorem </a:t>
            </a:r>
            <a:r>
              <a:rPr lang="en-US" err="1"/>
              <a:t>ipseum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</p:txBody>
      </p:sp>
      <p:pic>
        <p:nvPicPr>
          <p:cNvPr id="3" name="Picture 2" descr="A close up of a wood surface&#10;&#10;Description automatically generated">
            <a:extLst>
              <a:ext uri="{FF2B5EF4-FFF2-40B4-BE49-F238E27FC236}">
                <a16:creationId xmlns:a16="http://schemas.microsoft.com/office/drawing/2014/main" id="{D243B3FE-7ADB-2728-1E81-0CBF76872F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5774" b="15732"/>
          <a:stretch/>
        </p:blipFill>
        <p:spPr>
          <a:xfrm>
            <a:off x="-15422" y="-9331"/>
            <a:ext cx="12230100" cy="31778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338323-D3C1-561A-139B-F90437B50B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603" y="3462118"/>
            <a:ext cx="11051578" cy="783101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634824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Heav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AFC2A6-9E26-2F4E-9F8A-34D6FDF7EA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685800"/>
            <a:ext cx="11201399" cy="54864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000" b="0" i="0">
                <a:latin typeface="Proxima Nova Rg" panose="020B0604020202020204" charset="0"/>
              </a:defRPr>
            </a:lvl1pPr>
            <a:lvl2pPr>
              <a:defRPr sz="1800" b="0" i="0">
                <a:latin typeface="Proxima Nova Rg" panose="020B0604020202020204" charset="0"/>
              </a:defRPr>
            </a:lvl2pPr>
            <a:lvl3pPr>
              <a:defRPr sz="1600" b="0" i="0">
                <a:latin typeface="Proxima Nova Rg" panose="020B0604020202020204" charset="0"/>
              </a:defRPr>
            </a:lvl3pPr>
            <a:lvl4pPr>
              <a:defRPr sz="1600" b="0" i="0">
                <a:latin typeface="Proxima Nova Rg" panose="020B0604020202020204" charset="0"/>
              </a:defRPr>
            </a:lvl4pPr>
            <a:lvl5pPr>
              <a:defRPr sz="1600" b="0" i="0">
                <a:latin typeface="Proxima Nova Rg" panose="020B060402020202020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EA553B14-FFAF-EBEE-FCED-9DAA45186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9154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EA553B14-FFAF-EBEE-FCED-9DAA45186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5663B56-A561-5D64-DF24-C59FD4FABF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6172200"/>
            <a:ext cx="11201400" cy="4987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900" b="0" i="1">
                <a:solidFill>
                  <a:schemeClr val="tx1"/>
                </a:solidFill>
                <a:latin typeface="Proxima Nova Rg" panose="020B0604020202020204" charset="0"/>
              </a:defRPr>
            </a:lvl1pPr>
            <a:lvl2pPr marL="455335" indent="0">
              <a:buNone/>
              <a:defRPr/>
            </a:lvl2pPr>
          </a:lstStyle>
          <a:p>
            <a:pPr lvl="0"/>
            <a:r>
              <a:rPr lang="en-US"/>
              <a:t>Click here for citations</a:t>
            </a:r>
          </a:p>
        </p:txBody>
      </p:sp>
    </p:spTree>
    <p:extLst>
      <p:ext uri="{BB962C8B-B14F-4D97-AF65-F5344CB8AC3E}">
        <p14:creationId xmlns:p14="http://schemas.microsoft.com/office/powerpoint/2010/main" val="2780518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3">
            <a:extLst>
              <a:ext uri="{FF2B5EF4-FFF2-40B4-BE49-F238E27FC236}">
                <a16:creationId xmlns:a16="http://schemas.microsoft.com/office/drawing/2014/main" id="{B230198A-5273-8947-B783-044EADF5A24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57200" y="685800"/>
            <a:ext cx="11201400" cy="5486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8FE6CA17-0533-78AA-D752-D5DA4961E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EE9D1D7-32C5-F529-6415-E6233F1B40A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200" y="6172200"/>
            <a:ext cx="11201400" cy="4987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900" b="0" i="1">
                <a:solidFill>
                  <a:schemeClr val="tx1"/>
                </a:solidFill>
                <a:latin typeface="Proxima Nova Rg" panose="020B0604020202020204" charset="0"/>
              </a:defRPr>
            </a:lvl1pPr>
            <a:lvl2pPr marL="455335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40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8FE6CA17-0533-78AA-D752-D5DA4961E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EE9D1D7-32C5-F529-6415-E6233F1B40A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200" y="6172200"/>
            <a:ext cx="11201400" cy="4987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900" b="0" i="1">
                <a:solidFill>
                  <a:schemeClr val="tx1"/>
                </a:solidFill>
                <a:latin typeface="Proxima Nova Rg" panose="020B0604020202020204" charset="0"/>
              </a:defRPr>
            </a:lvl1pPr>
            <a:lvl2pPr marL="455335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E8F621ED-7BEA-BC24-E4DB-B9953A5DF7C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7200" y="685800"/>
            <a:ext cx="11201400" cy="5486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64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&amp;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62DE9EB-F902-CB6C-50D4-AE98713F499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7200" y="685800"/>
            <a:ext cx="11201400" cy="5486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8FE6CA17-0533-78AA-D752-D5DA4961E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C7161B-CD60-92BA-8D1A-D70C53C7EBD4}"/>
              </a:ext>
            </a:extLst>
          </p:cNvPr>
          <p:cNvSpPr txBox="1"/>
          <p:nvPr userDrawn="1"/>
        </p:nvSpPr>
        <p:spPr>
          <a:xfrm>
            <a:off x="457200" y="6238994"/>
            <a:ext cx="112014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1" kern="1200" spc="-7">
                <a:solidFill>
                  <a:schemeClr val="tx1"/>
                </a:solidFill>
                <a:latin typeface="Proxima Nova Rg" panose="020B0604020202020204" charset="0"/>
                <a:ea typeface="+mn-ea"/>
              </a:rPr>
              <a:t>Source: Consumer Beef Tracker.</a:t>
            </a:r>
            <a:br>
              <a:rPr lang="en-US" sz="900" b="0" i="1" kern="1200" spc="-7">
                <a:solidFill>
                  <a:schemeClr val="tx1"/>
                </a:solidFill>
                <a:latin typeface="Proxima Nova Rg" panose="020B0604020202020204" charset="0"/>
                <a:ea typeface="+mn-ea"/>
              </a:rPr>
            </a:br>
            <a:r>
              <a:rPr lang="en-US" sz="900" b="0" i="1" kern="1200" spc="-7">
                <a:solidFill>
                  <a:schemeClr val="tx1"/>
                </a:solidFill>
                <a:latin typeface="Proxima Nova Rg" panose="020B0604020202020204" charset="0"/>
                <a:ea typeface="+mn-ea"/>
              </a:rPr>
              <a:t>Analysis: National Cattlemen’s Beef Association, a contractor to the Beef Checkoff.</a:t>
            </a:r>
          </a:p>
        </p:txBody>
      </p:sp>
    </p:spTree>
    <p:extLst>
      <p:ext uri="{BB962C8B-B14F-4D97-AF65-F5344CB8AC3E}">
        <p14:creationId xmlns:p14="http://schemas.microsoft.com/office/powerpoint/2010/main" val="2303141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prinkling salt on meat&#10;&#10;Description automatically generated">
            <a:extLst>
              <a:ext uri="{FF2B5EF4-FFF2-40B4-BE49-F238E27FC236}">
                <a16:creationId xmlns:a16="http://schemas.microsoft.com/office/drawing/2014/main" id="{4B3DE50D-199D-3DC1-9293-CF17001B94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594" b="2080"/>
          <a:stretch/>
        </p:blipFill>
        <p:spPr>
          <a:xfrm>
            <a:off x="-10512" y="0"/>
            <a:ext cx="1231087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31158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23;p44">
            <a:extLst>
              <a:ext uri="{FF2B5EF4-FFF2-40B4-BE49-F238E27FC236}">
                <a16:creationId xmlns:a16="http://schemas.microsoft.com/office/drawing/2014/main" id="{F429532F-327A-C74A-14A0-EE0C669D407F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428B7C9-9AF7-3952-F139-6EC954DD59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F6FEF7D4-E49F-4DEE-1D58-453B19D0EB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4" name="Picture 3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D3593CD-05D8-FF4F-4C57-71BB8847BD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529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Head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CEFEF831-6676-FE55-C362-B2221D5ABFE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685800"/>
            <a:ext cx="11201400" cy="914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27"/>
              </a:lnSpc>
              <a:buNone/>
              <a:defRPr sz="2400" b="0" i="0">
                <a:solidFill>
                  <a:schemeClr val="tx1"/>
                </a:solidFill>
                <a:latin typeface="Proxima Nova Rg" panose="020B0604020202020204"/>
              </a:defRPr>
            </a:lvl1pPr>
            <a:lvl2pPr marL="455335" indent="0">
              <a:buNone/>
              <a:defRPr/>
            </a:lvl2pPr>
          </a:lstStyle>
          <a:p>
            <a:pPr lvl="0"/>
            <a:r>
              <a:rPr lang="en-US"/>
              <a:t>Sub headline  </a:t>
            </a:r>
          </a:p>
        </p:txBody>
      </p:sp>
      <p:sp>
        <p:nvSpPr>
          <p:cNvPr id="3" name="Title Placeholder 3">
            <a:extLst>
              <a:ext uri="{FF2B5EF4-FFF2-40B4-BE49-F238E27FC236}">
                <a16:creationId xmlns:a16="http://schemas.microsoft.com/office/drawing/2014/main" id="{627A06A2-7B40-1067-EAE7-FA88A1FB1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95327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BIWFD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178E52B-6B6F-E88D-8C4B-BA0B20657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074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late of raw meat and garlic&#10;&#10;Description automatically generated">
            <a:extLst>
              <a:ext uri="{FF2B5EF4-FFF2-40B4-BE49-F238E27FC236}">
                <a16:creationId xmlns:a16="http://schemas.microsoft.com/office/drawing/2014/main" id="{0FECF6AA-46DE-A146-8085-F7C096C3A1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86" t="24918" r="86"/>
          <a:stretch/>
        </p:blipFill>
        <p:spPr>
          <a:xfrm>
            <a:off x="-21021" y="-29615"/>
            <a:ext cx="12231487" cy="68876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23;p44">
            <a:extLst>
              <a:ext uri="{FF2B5EF4-FFF2-40B4-BE49-F238E27FC236}">
                <a16:creationId xmlns:a16="http://schemas.microsoft.com/office/drawing/2014/main" id="{290556D5-D9F0-DC91-C980-7C3DE8868DA3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 UPDATED 08.2024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01CAAD-CF20-8837-F249-FB64E99DF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E278D584-B6D2-CF5E-FA4C-0A597951DD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B6D8CDF-980A-FEA5-20AF-C119D586CC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079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prinkling salt on meat&#10;&#10;Description automatically generated">
            <a:extLst>
              <a:ext uri="{FF2B5EF4-FFF2-40B4-BE49-F238E27FC236}">
                <a16:creationId xmlns:a16="http://schemas.microsoft.com/office/drawing/2014/main" id="{4B3DE50D-199D-3DC1-9293-CF17001B94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594" b="2080"/>
          <a:stretch/>
        </p:blipFill>
        <p:spPr>
          <a:xfrm>
            <a:off x="-10512" y="0"/>
            <a:ext cx="1231087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31158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23;p44">
            <a:extLst>
              <a:ext uri="{FF2B5EF4-FFF2-40B4-BE49-F238E27FC236}">
                <a16:creationId xmlns:a16="http://schemas.microsoft.com/office/drawing/2014/main" id="{F429532F-327A-C74A-14A0-EE0C669D407F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428B7C9-9AF7-3952-F139-6EC954DD59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F6FEF7D4-E49F-4DEE-1D58-453B19D0EB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4" name="Picture 3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D3593CD-05D8-FF4F-4C57-71BB8847BD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56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fork over a steak&#10;&#10;Description automatically generated">
            <a:extLst>
              <a:ext uri="{FF2B5EF4-FFF2-40B4-BE49-F238E27FC236}">
                <a16:creationId xmlns:a16="http://schemas.microsoft.com/office/drawing/2014/main" id="{CDBD0396-11A9-B77B-2C11-6D553C8DB3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9113" r="14705" b="6804"/>
          <a:stretch/>
        </p:blipFill>
        <p:spPr>
          <a:xfrm>
            <a:off x="0" y="-1"/>
            <a:ext cx="1217098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23;p44">
            <a:extLst>
              <a:ext uri="{FF2B5EF4-FFF2-40B4-BE49-F238E27FC236}">
                <a16:creationId xmlns:a16="http://schemas.microsoft.com/office/drawing/2014/main" id="{C1795B1A-2B5B-B245-E2DA-3504E928EAE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A34ABE-9F14-DF66-D489-A7E98CE78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254589A8-E6E0-FB63-D31D-5ED0E38416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0CD0CAEF-292B-9039-40A5-EDC4646D60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32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BIWFD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178E52B-6B6F-E88D-8C4B-BA0B20657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2408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wl of meat and vegetables&#10;&#10;Description automatically generated">
            <a:extLst>
              <a:ext uri="{FF2B5EF4-FFF2-40B4-BE49-F238E27FC236}">
                <a16:creationId xmlns:a16="http://schemas.microsoft.com/office/drawing/2014/main" id="{4935FAA7-209B-E3A7-2131-6D1D724D1C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719"/>
          <a:stretch/>
        </p:blipFill>
        <p:spPr>
          <a:xfrm>
            <a:off x="-11289" y="-11289"/>
            <a:ext cx="12301076" cy="67607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31158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3;p44">
            <a:extLst>
              <a:ext uri="{FF2B5EF4-FFF2-40B4-BE49-F238E27FC236}">
                <a16:creationId xmlns:a16="http://schemas.microsoft.com/office/drawing/2014/main" id="{92C4F335-A9E9-1BB0-F7B2-E7676930EBAE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5738D2-C71E-9146-7158-29D153325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2" name="Picture 1" descr="A red and black check mark&#10;&#10;Description automatically generated">
            <a:extLst>
              <a:ext uri="{FF2B5EF4-FFF2-40B4-BE49-F238E27FC236}">
                <a16:creationId xmlns:a16="http://schemas.microsoft.com/office/drawing/2014/main" id="{38EAFE69-3090-D82B-9C78-35C75F5AAD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8" name="Picture 7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938F2A9E-B282-26F5-9B9F-775FD6D3BBB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49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oung child eating a plate of food&#10;&#10;Description automatically generated">
            <a:extLst>
              <a:ext uri="{FF2B5EF4-FFF2-40B4-BE49-F238E27FC236}">
                <a16:creationId xmlns:a16="http://schemas.microsoft.com/office/drawing/2014/main" id="{A2F13212-3188-764F-1606-0208FBC14D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9195" r="3800"/>
          <a:stretch/>
        </p:blipFill>
        <p:spPr>
          <a:xfrm>
            <a:off x="-10512" y="-10510"/>
            <a:ext cx="1224999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1" y="5645427"/>
            <a:ext cx="1226050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23;p44">
            <a:extLst>
              <a:ext uri="{FF2B5EF4-FFF2-40B4-BE49-F238E27FC236}">
                <a16:creationId xmlns:a16="http://schemas.microsoft.com/office/drawing/2014/main" id="{D2F28CE2-59F8-83AF-338B-01F574200EAA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5E95C8D-B72A-F167-69FB-C3D52570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FEE4AE4D-43CB-C66D-88E7-37DD6729E1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225BB44E-6DEF-A699-1291-E876DD24AE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645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hat&#10;&#10;Description automatically generated">
            <a:extLst>
              <a:ext uri="{FF2B5EF4-FFF2-40B4-BE49-F238E27FC236}">
                <a16:creationId xmlns:a16="http://schemas.microsoft.com/office/drawing/2014/main" id="{D1248A70-2152-BBD8-1B68-F422FF476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7" t="5067" r="10935" b="19849"/>
          <a:stretch/>
        </p:blipFill>
        <p:spPr>
          <a:xfrm>
            <a:off x="-10511" y="-38536"/>
            <a:ext cx="12260508" cy="689653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1" y="5645427"/>
            <a:ext cx="1226050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3;p44">
            <a:extLst>
              <a:ext uri="{FF2B5EF4-FFF2-40B4-BE49-F238E27FC236}">
                <a16:creationId xmlns:a16="http://schemas.microsoft.com/office/drawing/2014/main" id="{ED1A8120-E054-39CA-F75E-8996EA453EFA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4A6D790-DF84-51B9-A9E1-8A7A4D0739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557E55C8-2764-BC14-8A1A-CE776257A8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08C3019-1648-F655-E06A-5B3320634F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403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ows grazing in a field&#10;&#10;Description automatically generated">
            <a:extLst>
              <a:ext uri="{FF2B5EF4-FFF2-40B4-BE49-F238E27FC236}">
                <a16:creationId xmlns:a16="http://schemas.microsoft.com/office/drawing/2014/main" id="{37E54DBB-7470-CC43-E75D-43E0931326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56" t="10689" r="2529" b="85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202512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3;p44">
            <a:extLst>
              <a:ext uri="{FF2B5EF4-FFF2-40B4-BE49-F238E27FC236}">
                <a16:creationId xmlns:a16="http://schemas.microsoft.com/office/drawing/2014/main" id="{56A6AB37-3528-CBD9-5278-9BEFE2CBEAD9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1CF6A7C-FAC2-4E11-C7AA-B0D9F0368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25431E6A-DD54-225E-DDD1-CCFEE00055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4" name="Picture 3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E6A7A28E-2AFB-3981-178D-30D6FC65E8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14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fork over a steak&#10;&#10;Description automatically generated">
            <a:extLst>
              <a:ext uri="{FF2B5EF4-FFF2-40B4-BE49-F238E27FC236}">
                <a16:creationId xmlns:a16="http://schemas.microsoft.com/office/drawing/2014/main" id="{CDBD0396-11A9-B77B-2C11-6D553C8DB3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9113" r="14705" b="6804"/>
          <a:stretch/>
        </p:blipFill>
        <p:spPr>
          <a:xfrm>
            <a:off x="0" y="-1"/>
            <a:ext cx="1217098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23;p44">
            <a:extLst>
              <a:ext uri="{FF2B5EF4-FFF2-40B4-BE49-F238E27FC236}">
                <a16:creationId xmlns:a16="http://schemas.microsoft.com/office/drawing/2014/main" id="{C1795B1A-2B5B-B245-E2DA-3504E928EAE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A34ABE-9F14-DF66-D489-A7E98CE78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254589A8-E6E0-FB63-D31D-5ED0E38416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0CD0CAEF-292B-9039-40A5-EDC4646D60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43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ws in a field&#10;&#10;Description automatically generated">
            <a:extLst>
              <a:ext uri="{FF2B5EF4-FFF2-40B4-BE49-F238E27FC236}">
                <a16:creationId xmlns:a16="http://schemas.microsoft.com/office/drawing/2014/main" id="{251FD6ED-0F11-26FE-3E0D-F0B284FA0A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40" t="6746" r="3846" b="1289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202512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23;p44">
            <a:extLst>
              <a:ext uri="{FF2B5EF4-FFF2-40B4-BE49-F238E27FC236}">
                <a16:creationId xmlns:a16="http://schemas.microsoft.com/office/drawing/2014/main" id="{F08A5DB9-3508-D826-2F29-80CF369A7CED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F27C85-D4A4-975D-9649-FE6E9DDA0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Beef Research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E12413B5-FA1F-24B7-7764-AE71193C0D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237EB0C4-19F7-D58B-AE20-7BCF8B633F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43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BIWFD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178E52B-6B6F-E88D-8C4B-BA0B20657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243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BIWFD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557" y="5953607"/>
            <a:ext cx="560728" cy="609632"/>
          </a:xfrm>
          <a:prstGeom prst="rect">
            <a:avLst/>
          </a:prstGeom>
        </p:spPr>
      </p:pic>
      <p:pic>
        <p:nvPicPr>
          <p:cNvPr id="8" name="Google Shape;14;p19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D053082B-50BF-8899-A3A9-B54098DD173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475168" y="5953943"/>
            <a:ext cx="1071109" cy="60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97B08F6C-CF01-AC57-52A1-A02E8E3084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861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082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BIWFD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250" y="5953607"/>
            <a:ext cx="560728" cy="609632"/>
          </a:xfrm>
          <a:prstGeom prst="rect">
            <a:avLst/>
          </a:prstGeom>
        </p:spPr>
      </p:pic>
      <p:pic>
        <p:nvPicPr>
          <p:cNvPr id="8" name="Google Shape;14;p19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D053082B-50BF-8899-A3A9-B54098DD173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475168" y="5953943"/>
            <a:ext cx="1071109" cy="60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97B08F6C-CF01-AC57-52A1-A02E8E3084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861" y="5953607"/>
            <a:ext cx="965111" cy="609296"/>
          </a:xfrm>
          <a:prstGeom prst="rect">
            <a:avLst/>
          </a:prstGeom>
        </p:spPr>
      </p:pic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B34ED9E-98C7-2258-E1A1-9A8E042B41D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556" y="5953606"/>
            <a:ext cx="1071110" cy="61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20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wl of meat and vegetables&#10;&#10;Description automatically generated">
            <a:extLst>
              <a:ext uri="{FF2B5EF4-FFF2-40B4-BE49-F238E27FC236}">
                <a16:creationId xmlns:a16="http://schemas.microsoft.com/office/drawing/2014/main" id="{4935FAA7-209B-E3A7-2131-6D1D724D1C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719"/>
          <a:stretch/>
        </p:blipFill>
        <p:spPr>
          <a:xfrm>
            <a:off x="-11289" y="-11289"/>
            <a:ext cx="12301076" cy="67607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31158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3;p44">
            <a:extLst>
              <a:ext uri="{FF2B5EF4-FFF2-40B4-BE49-F238E27FC236}">
                <a16:creationId xmlns:a16="http://schemas.microsoft.com/office/drawing/2014/main" id="{92C4F335-A9E9-1BB0-F7B2-E7676930EBAE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5738D2-C71E-9146-7158-29D153325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4" name="Picture 3" descr="A red and black check mark&#10;&#10;Description automatically generated">
            <a:extLst>
              <a:ext uri="{FF2B5EF4-FFF2-40B4-BE49-F238E27FC236}">
                <a16:creationId xmlns:a16="http://schemas.microsoft.com/office/drawing/2014/main" id="{877FEDAA-3702-4769-5ACC-1EB3731F00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06212BAA-63A8-D05C-61C8-8C89A9FBC6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431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hat&#10;&#10;Description automatically generated">
            <a:extLst>
              <a:ext uri="{FF2B5EF4-FFF2-40B4-BE49-F238E27FC236}">
                <a16:creationId xmlns:a16="http://schemas.microsoft.com/office/drawing/2014/main" id="{D1248A70-2152-BBD8-1B68-F422FF476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7" t="5067" r="10935" b="19849"/>
          <a:stretch/>
        </p:blipFill>
        <p:spPr>
          <a:xfrm>
            <a:off x="-10511" y="-38536"/>
            <a:ext cx="12260508" cy="689653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1" y="5645427"/>
            <a:ext cx="12260508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23;p44">
            <a:extLst>
              <a:ext uri="{FF2B5EF4-FFF2-40B4-BE49-F238E27FC236}">
                <a16:creationId xmlns:a16="http://schemas.microsoft.com/office/drawing/2014/main" id="{ED1A8120-E054-39CA-F75E-8996EA453EFA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4A6D790-DF84-51B9-A9E1-8A7A4D0739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557E55C8-2764-BC14-8A1A-CE776257A8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08C3019-1648-F655-E06A-5B3320634F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48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ows grazing in a field&#10;&#10;Description automatically generated">
            <a:extLst>
              <a:ext uri="{FF2B5EF4-FFF2-40B4-BE49-F238E27FC236}">
                <a16:creationId xmlns:a16="http://schemas.microsoft.com/office/drawing/2014/main" id="{37E54DBB-7470-CC43-E75D-43E0931326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56" t="10689" r="2529" b="85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202512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3;p44">
            <a:extLst>
              <a:ext uri="{FF2B5EF4-FFF2-40B4-BE49-F238E27FC236}">
                <a16:creationId xmlns:a16="http://schemas.microsoft.com/office/drawing/2014/main" id="{56A6AB37-3528-CBD9-5278-9BEFE2CBEAD9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1CF6A7C-FAC2-4E11-C7AA-B0D9F0368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25431E6A-DD54-225E-DDD1-CCFEE00055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4" name="Picture 3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E6A7A28E-2AFB-3981-178D-30D6FC65E8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22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Titl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ws in a field&#10;&#10;Description automatically generated">
            <a:extLst>
              <a:ext uri="{FF2B5EF4-FFF2-40B4-BE49-F238E27FC236}">
                <a16:creationId xmlns:a16="http://schemas.microsoft.com/office/drawing/2014/main" id="{251FD6ED-0F11-26FE-3E0D-F0B284FA0A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40" t="6746" r="3846" b="1289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-10512" y="5645427"/>
            <a:ext cx="12202512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oogle Shape;23;p44">
            <a:extLst>
              <a:ext uri="{FF2B5EF4-FFF2-40B4-BE49-F238E27FC236}">
                <a16:creationId xmlns:a16="http://schemas.microsoft.com/office/drawing/2014/main" id="{F08A5DB9-3508-D826-2F29-80CF369A7CED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UPDATED 08.2024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F27C85-D4A4-975D-9649-FE6E9DDA0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6" name="Picture 5" descr="A red and black check mark&#10;&#10;Description automatically generated">
            <a:extLst>
              <a:ext uri="{FF2B5EF4-FFF2-40B4-BE49-F238E27FC236}">
                <a16:creationId xmlns:a16="http://schemas.microsoft.com/office/drawing/2014/main" id="{E12413B5-FA1F-24B7-7764-AE71193C0D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7" name="Picture 6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237EB0C4-19F7-D58B-AE20-7BCF8B633F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64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565322-2A56-E712-994F-53DEAA986278}"/>
              </a:ext>
            </a:extLst>
          </p:cNvPr>
          <p:cNvSpPr/>
          <p:nvPr userDrawn="1"/>
        </p:nvSpPr>
        <p:spPr>
          <a:xfrm>
            <a:off x="0" y="5645427"/>
            <a:ext cx="12192000" cy="121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A976F1F-D762-594E-416C-4809003D01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6454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Google Shape;23;p44">
            <a:extLst>
              <a:ext uri="{FF2B5EF4-FFF2-40B4-BE49-F238E27FC236}">
                <a16:creationId xmlns:a16="http://schemas.microsoft.com/office/drawing/2014/main" id="{62494C36-49E3-5E76-9965-B0274436A4A2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6393995" y="5853979"/>
            <a:ext cx="5535478" cy="809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800" b="0" i="0" u="none" strike="noStrike" cap="none" spc="300">
                <a:solidFill>
                  <a:schemeClr val="tx1"/>
                </a:solidFill>
                <a:latin typeface="Franklin Gothic Medium Cond" panose="020B0606030402020204" pitchFamily="34" charset="0"/>
                <a:ea typeface="Franklin Gothic Medium Cond" panose="020B0606030402020204" pitchFamily="34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/>
              <a:t>  UPDATED 05.2024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1FAAF-3173-FCF1-56BE-EE53E8B2B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169" y="743359"/>
            <a:ext cx="5620831" cy="1805441"/>
          </a:xfrm>
          <a:prstGeom prst="rect">
            <a:avLst/>
          </a:prstGeom>
          <a:solidFill>
            <a:schemeClr val="bg1"/>
          </a:solidFill>
        </p:spPr>
        <p:txBody>
          <a:bodyPr lIns="411480" tIns="274320" rIns="0" bIns="182880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Sabon Next LT" panose="02000500000000000000" pitchFamily="2" charset="0"/>
                <a:cs typeface="Sabon Next LT" panose="02000500000000000000" pitchFamily="2" charset="0"/>
              </a:defRPr>
            </a:lvl1pPr>
          </a:lstStyle>
          <a:p>
            <a:r>
              <a:rPr lang="en-US"/>
              <a:t>State Dashboard PowerPoint Template</a:t>
            </a:r>
          </a:p>
        </p:txBody>
      </p:sp>
      <p:pic>
        <p:nvPicPr>
          <p:cNvPr id="3" name="Picture 2" descr="A red and black check mark&#10;&#10;Description automatically generated">
            <a:extLst>
              <a:ext uri="{FF2B5EF4-FFF2-40B4-BE49-F238E27FC236}">
                <a16:creationId xmlns:a16="http://schemas.microsoft.com/office/drawing/2014/main" id="{493AF2D4-E076-42A2-FC7F-B2DA433C3B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90" y="5953607"/>
            <a:ext cx="560728" cy="609632"/>
          </a:xfrm>
          <a:prstGeom prst="rect">
            <a:avLst/>
          </a:prstGeom>
        </p:spPr>
      </p:pic>
      <p:pic>
        <p:nvPicPr>
          <p:cNvPr id="6" name="Picture 5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B178E52B-6B6F-E88D-8C4B-BA0B20657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2" y="5953607"/>
            <a:ext cx="965111" cy="60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83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Questions">
    <p:bg>
      <p:bgPr>
        <a:solidFill>
          <a:srgbClr val="E8D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5DD1D2-3328-13CC-4FCB-FB9F277534C9}"/>
              </a:ext>
            </a:extLst>
          </p:cNvPr>
          <p:cNvSpPr/>
          <p:nvPr userDrawn="1"/>
        </p:nvSpPr>
        <p:spPr>
          <a:xfrm>
            <a:off x="1" y="5692378"/>
            <a:ext cx="12191999" cy="1165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23;p44">
            <a:extLst>
              <a:ext uri="{FF2B5EF4-FFF2-40B4-BE49-F238E27FC236}">
                <a16:creationId xmlns:a16="http://schemas.microsoft.com/office/drawing/2014/main" id="{BE1D70A8-A4E1-D616-FC7D-DF2B9E634823}"/>
              </a:ext>
            </a:extLst>
          </p:cNvPr>
          <p:cNvSpPr txBox="1">
            <a:spLocks noGrp="1"/>
          </p:cNvSpPr>
          <p:nvPr>
            <p:ph type="body" idx="3" hasCustomPrompt="1"/>
          </p:nvPr>
        </p:nvSpPr>
        <p:spPr>
          <a:xfrm>
            <a:off x="205516" y="5857952"/>
            <a:ext cx="5535478" cy="809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274320" rIns="182880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erriweather Sans"/>
              <a:buNone/>
              <a:defRPr sz="1400" b="0" i="0" u="none" strike="noStrike" cap="none" spc="0">
                <a:solidFill>
                  <a:schemeClr val="tx1"/>
                </a:solidFill>
                <a:latin typeface="Proxima Nova Medium" panose="02000506030000020004" pitchFamily="2" charset="0"/>
                <a:ea typeface="Proxima Nova Medium" panose="02000506030000020004" pitchFamily="2" charset="0"/>
                <a:cs typeface="Libre Franklin Medium"/>
                <a:sym typeface="Libre Franklin Medium"/>
              </a:defRPr>
            </a:lvl1pPr>
            <a:lvl2pPr marL="914400" marR="0" lvl="1" indent="-2286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30136" algn="l" rtl="0"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599"/>
              <a:buFont typeface="Arial"/>
              <a:buChar char="•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752" algn="l" rtl="0">
              <a:spcBef>
                <a:spcPts val="799"/>
              </a:spcBef>
              <a:spcAft>
                <a:spcPts val="0"/>
              </a:spcAft>
              <a:buClr>
                <a:srgbClr val="6A5C4B"/>
              </a:buClr>
              <a:buSzPts val="1199"/>
              <a:buFont typeface="Merriweather Sans"/>
              <a:buChar char="-"/>
              <a:defRPr sz="1599" b="0" i="0" u="none" strike="noStrike" cap="none">
                <a:solidFill>
                  <a:srgbClr val="6A5C4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6pPr>
            <a:lvl7pPr marL="3200400" marR="0" lvl="6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7pPr>
            <a:lvl8pPr marL="3657600" marR="0" lvl="7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8pPr>
            <a:lvl9pPr marL="4114800" marR="0" lvl="8" indent="-39776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4"/>
              <a:buFont typeface="Arial"/>
              <a:buChar char="•"/>
              <a:defRPr sz="2664" b="0" i="0" u="none" strike="noStrike" cap="none">
                <a:solidFill>
                  <a:schemeClr val="dk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9pPr>
          </a:lstStyle>
          <a:p>
            <a:r>
              <a:rPr lang="en-US" b="0" i="0">
                <a:latin typeface="Proxima Nova Medium" panose="02000506030000020004" pitchFamily="2" charset="0"/>
              </a:rPr>
              <a:t>beefresearch.org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14765BE-E0E1-1C00-5CFE-D1CCE5E93856}"/>
              </a:ext>
            </a:extLst>
          </p:cNvPr>
          <p:cNvSpPr txBox="1">
            <a:spLocks/>
          </p:cNvSpPr>
          <p:nvPr userDrawn="1"/>
        </p:nvSpPr>
        <p:spPr>
          <a:xfrm>
            <a:off x="399316" y="856370"/>
            <a:ext cx="6113142" cy="82151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5000" b="1" i="0" u="none" strike="noStrike" cap="none">
                <a:solidFill>
                  <a:schemeClr val="tx1"/>
                </a:solidFill>
                <a:latin typeface="Sabon" panose="02020602060506020403" pitchFamily="18" charset="77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>
                <a:latin typeface="Sabon Next LT" panose="02000500000000000000" pitchFamily="2" charset="0"/>
                <a:cs typeface="Sabon Next LT" panose="02000500000000000000" pitchFamily="2" charset="0"/>
              </a:rPr>
              <a:t>Questions?</a:t>
            </a:r>
          </a:p>
        </p:txBody>
      </p:sp>
      <p:pic>
        <p:nvPicPr>
          <p:cNvPr id="12" name="Picture 11" descr="A red and black check mark&#10;&#10;Description automatically generated">
            <a:extLst>
              <a:ext uri="{FF2B5EF4-FFF2-40B4-BE49-F238E27FC236}">
                <a16:creationId xmlns:a16="http://schemas.microsoft.com/office/drawing/2014/main" id="{10BC7926-1055-AD43-1C47-826AB29F0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317" y="5877128"/>
            <a:ext cx="735619" cy="799776"/>
          </a:xfrm>
          <a:prstGeom prst="rect">
            <a:avLst/>
          </a:prstGeom>
        </p:spPr>
      </p:pic>
      <p:pic>
        <p:nvPicPr>
          <p:cNvPr id="13" name="Picture 12" descr="A black and red sign with text&#10;&#10;Description automatically generated">
            <a:extLst>
              <a:ext uri="{FF2B5EF4-FFF2-40B4-BE49-F238E27FC236}">
                <a16:creationId xmlns:a16="http://schemas.microsoft.com/office/drawing/2014/main" id="{42BBE97D-A6C3-2F25-04DE-D7B6306D37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783" y="5877127"/>
            <a:ext cx="1239782" cy="78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111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18093-32DD-C6BD-2BA3-B7200BD18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State Dashboard Title Master</a:t>
            </a:r>
          </a:p>
        </p:txBody>
      </p:sp>
    </p:spTree>
    <p:extLst>
      <p:ext uri="{BB962C8B-B14F-4D97-AF65-F5344CB8AC3E}">
        <p14:creationId xmlns:p14="http://schemas.microsoft.com/office/powerpoint/2010/main" val="118501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1" r:id="rId5"/>
    <p:sldLayoutId id="2147484182" r:id="rId6"/>
    <p:sldLayoutId id="2147484183" r:id="rId7"/>
    <p:sldLayoutId id="214748416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abon Next LT" panose="02000500000000000000" pitchFamily="2" charset="0"/>
          <a:ea typeface="+mj-ea"/>
          <a:cs typeface="Sabon Next LT" panose="02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9C4D68-0CC3-6E68-9611-E5B3D0254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Thank You Master</a:t>
            </a:r>
          </a:p>
        </p:txBody>
      </p:sp>
    </p:spTree>
    <p:extLst>
      <p:ext uri="{BB962C8B-B14F-4D97-AF65-F5344CB8AC3E}">
        <p14:creationId xmlns:p14="http://schemas.microsoft.com/office/powerpoint/2010/main" val="36480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Sabon Next LT" panose="02000500000000000000" pitchFamily="2" charset="0"/>
          <a:ea typeface="+mj-ea"/>
          <a:cs typeface="Sabon Next LT" panose="02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7536" userDrawn="1">
          <p15:clr>
            <a:srgbClr val="F26B43"/>
          </p15:clr>
        </p15:guide>
        <p15:guide id="3" orient="horz" pos="420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EE2D4B-26C2-9439-110D-38F0697C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Section Breaker Texture</a:t>
            </a:r>
          </a:p>
        </p:txBody>
      </p:sp>
    </p:spTree>
    <p:extLst>
      <p:ext uri="{BB962C8B-B14F-4D97-AF65-F5344CB8AC3E}">
        <p14:creationId xmlns:p14="http://schemas.microsoft.com/office/powerpoint/2010/main" val="425765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111" r:id="rId2"/>
    <p:sldLayoutId id="2147484115" r:id="rId3"/>
    <p:sldLayoutId id="214748411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abon Next LT" panose="02000500000000000000" pitchFamily="2" charset="0"/>
          <a:ea typeface="+mj-ea"/>
          <a:cs typeface="Sabon Next LT" panose="02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0" userDrawn="1">
          <p15:clr>
            <a:srgbClr val="F26B43"/>
          </p15:clr>
        </p15:guide>
        <p15:guide id="2" pos="7440" userDrawn="1">
          <p15:clr>
            <a:srgbClr val="F26B43"/>
          </p15:clr>
        </p15:guide>
        <p15:guide id="3" orient="horz" pos="2208" userDrawn="1">
          <p15:clr>
            <a:srgbClr val="F26B43"/>
          </p15:clr>
        </p15:guide>
        <p15:guide id="4" orient="horz" pos="309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C33EF9C-F338-9147-BF66-036000D7BEF5}"/>
              </a:ext>
            </a:extLst>
          </p:cNvPr>
          <p:cNvSpPr txBox="1"/>
          <p:nvPr userDrawn="1"/>
        </p:nvSpPr>
        <p:spPr>
          <a:xfrm>
            <a:off x="11630053" y="6418372"/>
            <a:ext cx="41549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fld id="{64A230E8-392E-5942-AC99-27BFD1839FBE}" type="slidenum">
              <a:rPr lang="en-US" sz="1200" b="0" i="0" smtClean="0">
                <a:solidFill>
                  <a:srgbClr val="D3D3D3"/>
                </a:solidFill>
                <a:latin typeface="Proxima Nova Rg" panose="02000506030000020004" pitchFamily="2" charset="0"/>
              </a:rPr>
              <a:pPr algn="ctr"/>
              <a:t>‹#›</a:t>
            </a:fld>
            <a:endParaRPr lang="en-US" sz="1200" b="0" i="0">
              <a:solidFill>
                <a:srgbClr val="D3D3D3"/>
              </a:solidFill>
              <a:latin typeface="Proxima Nova Rg" panose="02000506030000020004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B06D8F-2CCB-AFBC-5832-70D7FB2F1D84}"/>
              </a:ext>
            </a:extLst>
          </p:cNvPr>
          <p:cNvSpPr/>
          <p:nvPr userDrawn="1"/>
        </p:nvSpPr>
        <p:spPr>
          <a:xfrm>
            <a:off x="0" y="158"/>
            <a:ext cx="12192000" cy="457042"/>
          </a:xfrm>
          <a:prstGeom prst="rect">
            <a:avLst/>
          </a:prstGeom>
          <a:solidFill>
            <a:srgbClr val="77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highlight>
                <a:srgbClr val="D5001C"/>
              </a:highlight>
              <a:uLnTx/>
              <a:uFillTx/>
              <a:latin typeface="Proxima Nova Rg" panose="020B0604020202020204" charset="0"/>
            </a:endParaRPr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8D5F8D33-CC1A-3C41-9037-DA8A105E2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7"/>
            <a:ext cx="11201400" cy="457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Interior Slide Template</a:t>
            </a:r>
          </a:p>
        </p:txBody>
      </p:sp>
    </p:spTree>
    <p:extLst>
      <p:ext uri="{BB962C8B-B14F-4D97-AF65-F5344CB8AC3E}">
        <p14:creationId xmlns:p14="http://schemas.microsoft.com/office/powerpoint/2010/main" val="71206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03" r:id="rId3"/>
    <p:sldLayoutId id="2147484191" r:id="rId4"/>
    <p:sldLayoutId id="2147484184" r:id="rId5"/>
    <p:sldLayoutId id="2147484206" r:id="rId6"/>
  </p:sldLayoutIdLst>
  <p:hf hdr="0" dt="0"/>
  <p:txStyles>
    <p:titleStyle>
      <a:lvl1pPr algn="l" defTabSz="1215491" rtl="0" eaLnBrk="0" fontAlgn="base" hangingPunct="0">
        <a:spcBef>
          <a:spcPct val="0"/>
        </a:spcBef>
        <a:spcAft>
          <a:spcPct val="0"/>
        </a:spcAft>
        <a:defRPr lang="en-US" sz="2400" b="1" i="0" kern="1200" spc="67" smtClean="0">
          <a:solidFill>
            <a:schemeClr val="accent6"/>
          </a:solidFill>
          <a:latin typeface="Sabon Next LT" panose="02000500000000000000" pitchFamily="2" charset="0"/>
          <a:ea typeface="Sabon Next LT" panose="02000500000000000000" pitchFamily="2" charset="0"/>
          <a:cs typeface="Sabon Next LT" panose="02000500000000000000" pitchFamily="2" charset="0"/>
        </a:defRPr>
      </a:lvl1pPr>
      <a:lvl2pPr algn="l" defTabSz="1215491" rtl="0" eaLnBrk="0" fontAlgn="base" hangingPunct="0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2pPr>
      <a:lvl3pPr algn="l" defTabSz="1215491" rtl="0" eaLnBrk="0" fontAlgn="base" hangingPunct="0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3pPr>
      <a:lvl4pPr algn="l" defTabSz="1215491" rtl="0" eaLnBrk="0" fontAlgn="base" hangingPunct="0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4pPr>
      <a:lvl5pPr algn="l" defTabSz="1215491" rtl="0" eaLnBrk="0" fontAlgn="base" hangingPunct="0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5pPr>
      <a:lvl6pPr marL="608801" algn="l" defTabSz="1215491" rtl="0" fontAlgn="base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6pPr>
      <a:lvl7pPr marL="1217603" algn="l" defTabSz="1215491" rtl="0" fontAlgn="base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7pPr>
      <a:lvl8pPr marL="1826405" algn="l" defTabSz="1215491" rtl="0" fontAlgn="base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8pPr>
      <a:lvl9pPr marL="2435204" algn="l" defTabSz="1215491" rtl="0" fontAlgn="base">
        <a:spcBef>
          <a:spcPct val="0"/>
        </a:spcBef>
        <a:spcAft>
          <a:spcPct val="0"/>
        </a:spcAft>
        <a:defRPr sz="2664">
          <a:solidFill>
            <a:srgbClr val="6A5C4B"/>
          </a:solidFill>
          <a:latin typeface="Gotham Book" charset="0"/>
          <a:ea typeface="ＭＳ Ｐゴシック" charset="0"/>
        </a:defRPr>
      </a:lvl9pPr>
    </p:titleStyle>
    <p:bodyStyle>
      <a:lvl1pPr marL="228301" indent="-228301" algn="l" defTabSz="1217603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Tx/>
        <a:buSzPct val="100000"/>
        <a:buFont typeface="Arial" panose="020B0604020202020204" pitchFamily="34" charset="0"/>
        <a:buChar char="•"/>
        <a:tabLst>
          <a:tab pos="320467" algn="l"/>
          <a:tab pos="321311" algn="l"/>
        </a:tabLst>
        <a:defRPr lang="en-US" sz="2400" b="0" i="0" kern="1200" spc="-7" smtClean="0">
          <a:solidFill>
            <a:srgbClr val="000000"/>
          </a:solidFill>
          <a:latin typeface="Proxima Nova Rg" panose="020B0604020202020204" charset="0"/>
          <a:ea typeface="+mn-ea"/>
          <a:cs typeface="Proxima Nova Rg" panose="020B0604020202020204" charset="0"/>
        </a:defRPr>
      </a:lvl1pPr>
      <a:lvl2pPr marL="683634" indent="-228301" algn="l" defTabSz="1217603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Tx/>
        <a:buSzPct val="100000"/>
        <a:buFont typeface="Arial" panose="020B0604020202020204" pitchFamily="34" charset="0"/>
        <a:buChar char="•"/>
        <a:tabLst>
          <a:tab pos="320467" algn="l"/>
          <a:tab pos="321311" algn="l"/>
        </a:tabLst>
        <a:defRPr lang="en-US" sz="2000" b="0" i="0" kern="1200" spc="-7" smtClean="0">
          <a:solidFill>
            <a:srgbClr val="000000"/>
          </a:solidFill>
          <a:latin typeface="Proxima Nova Rg" panose="020B0604020202020204" charset="0"/>
          <a:ea typeface="+mn-ea"/>
          <a:cs typeface="Proxima Nova Rg" panose="020B0604020202020204" charset="0"/>
        </a:defRPr>
      </a:lvl2pPr>
      <a:lvl3pPr marL="1294549" indent="-228301" algn="l" defTabSz="1217603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Tx/>
        <a:buSzPct val="100000"/>
        <a:buFont typeface="Arial" panose="020B0604020202020204" pitchFamily="34" charset="0"/>
        <a:buChar char="•"/>
        <a:tabLst>
          <a:tab pos="320467" algn="l"/>
          <a:tab pos="321311" algn="l"/>
        </a:tabLst>
        <a:defRPr lang="en-US" sz="1800" b="0" i="0" kern="1200" spc="-7" smtClean="0">
          <a:solidFill>
            <a:srgbClr val="000000"/>
          </a:solidFill>
          <a:latin typeface="Proxima Nova Rg" panose="020B0604020202020204" charset="0"/>
          <a:ea typeface="+mn-ea"/>
          <a:cs typeface="Proxima Nova Rg" panose="020B0604020202020204" charset="0"/>
        </a:defRPr>
      </a:lvl3pPr>
      <a:lvl4pPr marL="1901236" indent="-228301" algn="l" defTabSz="1217603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Tx/>
        <a:buSzPct val="75000"/>
        <a:buFont typeface="Arial" panose="020B0604020202020204" pitchFamily="34" charset="0"/>
        <a:buChar char="•"/>
        <a:tabLst>
          <a:tab pos="320467" algn="l"/>
          <a:tab pos="321311" algn="l"/>
        </a:tabLst>
        <a:defRPr lang="en-US" sz="1800" b="0" i="0" kern="1200" spc="-7" smtClean="0">
          <a:solidFill>
            <a:srgbClr val="000000"/>
          </a:solidFill>
          <a:latin typeface="Proxima Nova Rg" panose="020B0604020202020204" charset="0"/>
          <a:ea typeface="+mn-ea"/>
          <a:cs typeface="Proxima Nova Rg" panose="020B0604020202020204" charset="0"/>
        </a:defRPr>
      </a:lvl4pPr>
      <a:lvl5pPr marL="2512152" indent="-228301" algn="l" defTabSz="1217603" rtl="0" eaLnBrk="1" fontAlgn="base" latinLnBrk="0" hangingPunct="1">
        <a:lnSpc>
          <a:spcPct val="100000"/>
        </a:lnSpc>
        <a:spcBef>
          <a:spcPts val="0"/>
        </a:spcBef>
        <a:spcAft>
          <a:spcPct val="0"/>
        </a:spcAft>
        <a:buClrTx/>
        <a:buSzPct val="75000"/>
        <a:buFont typeface="Arial" panose="020B0604020202020204" pitchFamily="34" charset="0"/>
        <a:buChar char="•"/>
        <a:tabLst>
          <a:tab pos="320467" algn="l"/>
          <a:tab pos="321311" algn="l"/>
        </a:tabLst>
        <a:defRPr lang="en-US" sz="1800" b="0" i="0" kern="1200" spc="-7" dirty="0" smtClean="0">
          <a:solidFill>
            <a:srgbClr val="000000"/>
          </a:solidFill>
          <a:latin typeface="Proxima Nova Rg" panose="020B0604020202020204" charset="0"/>
          <a:ea typeface="+mn-ea"/>
          <a:cs typeface="Proxima Nova Rg" panose="020B0604020202020204" charset="0"/>
        </a:defRPr>
      </a:lvl5pPr>
      <a:lvl6pPr marL="3348031" indent="-304368" algn="l" defTabSz="1217467" rtl="0" eaLnBrk="1" latinLnBrk="0" hangingPunct="1">
        <a:spcBef>
          <a:spcPct val="20000"/>
        </a:spcBef>
        <a:buFont typeface="Arial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6pPr>
      <a:lvl7pPr marL="3956764" indent="-304368" algn="l" defTabSz="1217467" rtl="0" eaLnBrk="1" latinLnBrk="0" hangingPunct="1">
        <a:spcBef>
          <a:spcPct val="20000"/>
        </a:spcBef>
        <a:buFont typeface="Arial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7pPr>
      <a:lvl8pPr marL="4565498" indent="-304368" algn="l" defTabSz="1217467" rtl="0" eaLnBrk="1" latinLnBrk="0" hangingPunct="1">
        <a:spcBef>
          <a:spcPct val="20000"/>
        </a:spcBef>
        <a:buFont typeface="Arial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8pPr>
      <a:lvl9pPr marL="5174229" indent="-304368" algn="l" defTabSz="1217467" rtl="0" eaLnBrk="1" latinLnBrk="0" hangingPunct="1">
        <a:spcBef>
          <a:spcPct val="20000"/>
        </a:spcBef>
        <a:buFont typeface="Arial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1pPr>
      <a:lvl2pPr marL="608731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2pPr>
      <a:lvl3pPr marL="1217467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826198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434932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3043667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652399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261131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4869865" algn="l" defTabSz="1217467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" userDrawn="1">
          <p15:clr>
            <a:srgbClr val="F26B43"/>
          </p15:clr>
        </p15:guide>
        <p15:guide id="2" pos="288">
          <p15:clr>
            <a:srgbClr val="F26B43"/>
          </p15:clr>
        </p15:guide>
        <p15:guide id="3" pos="7344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18093-32DD-C6BD-2BA3-B7200BD18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Beef </a:t>
            </a:r>
            <a:r>
              <a:rPr lang="en-US" err="1"/>
              <a:t>ResearchTitle</a:t>
            </a:r>
            <a:r>
              <a:rPr lang="en-US"/>
              <a:t> Master</a:t>
            </a:r>
          </a:p>
        </p:txBody>
      </p:sp>
    </p:spTree>
    <p:extLst>
      <p:ext uri="{BB962C8B-B14F-4D97-AF65-F5344CB8AC3E}">
        <p14:creationId xmlns:p14="http://schemas.microsoft.com/office/powerpoint/2010/main" val="67890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  <p:sldLayoutId id="2147484204" r:id="rId12"/>
    <p:sldLayoutId id="21474842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abon Next LT" panose="02000500000000000000" pitchFamily="2" charset="0"/>
          <a:ea typeface="+mj-ea"/>
          <a:cs typeface="Sabon Next LT" panose="02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2.sv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9F34F8-4590-C647-F976-9FCC2B839B0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/>
              <a:t>2025 Annual Report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AE8A2D-79B5-DFD1-E1A8-A0207561C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Washington Consumer Insights Dashboard</a:t>
            </a:r>
          </a:p>
        </p:txBody>
      </p:sp>
    </p:spTree>
    <p:extLst>
      <p:ext uri="{BB962C8B-B14F-4D97-AF65-F5344CB8AC3E}">
        <p14:creationId xmlns:p14="http://schemas.microsoft.com/office/powerpoint/2010/main" val="450659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A8D3E-33E6-22BC-42FE-DA0F4CC8F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CF0A71-74F3-B089-815B-7C2CEEFF0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 Perceptions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888DEBFF-BBA7-958F-6214-20453310EED7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1378" b="-1137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44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34AB1-2B5E-C13D-D035-45EB0A568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B30632-F494-4816-8903-AA40DF75F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Trust Metrics: How Cattle are Raised for Food: Trust (Top 2 Box)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A5681900-E233-AA4C-8BEC-81CE61E46B7B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2273" b="-227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18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E45FD-A83D-A3F4-8282-836C14B44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EEAB3E-5D8B-CF4F-814F-C0F88A095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Trust Metrics: How Cattle are Raised for Food: Distrust (Bottom 2 Box)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8F305D3F-649D-98CA-75A8-4EF5F61BB15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885" b="-188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83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0B83E4-91E8-A29F-AB20-907EFBF7D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Most Important Topics Related to Beef &amp; Sustainability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1BBA19A5-B0CF-E3D1-65CD-D90E3984CB7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9226" b="-922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72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B47516-8E60-B5A8-B958-FCE4F4A7B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Brand Awareness: National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9A42032-3E85-734D-D4B1-DA396B8FD1B7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9877" b="-987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63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86769-9815-15D5-80FE-1A70AE9B4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DA10A6-9DB4-306F-0553-EE991B08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Brand Awareness: State-Specific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58798EFA-9290-7FEF-B454-DCB0069DFDC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0024" b="-1002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29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B188F-EE7E-FE88-5449-8144F565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758EC58B-891C-6186-3BB3-2AEF547DF211}"/>
              </a:ext>
            </a:extLst>
          </p:cNvPr>
          <p:cNvGraphicFramePr>
            <a:graphicFrameLocks noGrp="1"/>
          </p:cNvGraphicFramePr>
          <p:nvPr/>
        </p:nvGraphicFramePr>
        <p:xfrm>
          <a:off x="5454788" y="1484590"/>
          <a:ext cx="6583680" cy="5247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513080856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90396873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403311234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776647961"/>
                    </a:ext>
                  </a:extLst>
                </a:gridCol>
              </a:tblGrid>
              <a:tr h="951741">
                <a:tc gridSpan="2">
                  <a:txBody>
                    <a:bodyPr/>
                    <a:lstStyle/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$ 52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</a:rPr>
                        <a:t>wks</a:t>
                      </a:r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 Ending </a:t>
                      </a:r>
                      <a:br>
                        <a:rPr lang="en-US" sz="1800">
                          <a:solidFill>
                            <a:schemeClr val="bg1"/>
                          </a:solidFill>
                        </a:rPr>
                      </a:br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12/28  v. YAGO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</a:schemeClr>
                        </a:gs>
                        <a:gs pos="100000">
                          <a:srgbClr val="002060"/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LBS. 52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</a:rPr>
                        <a:t>wks</a:t>
                      </a:r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 Ending 12/28  v. YAGO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</a:schemeClr>
                        </a:gs>
                        <a:gs pos="100000">
                          <a:srgbClr val="002060"/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407676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National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Washington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17467" rtl="0" eaLnBrk="1" latinLnBrk="0" hangingPunct="1"/>
                      <a:r>
                        <a:rPr lang="en-US" sz="1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National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Washington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7482"/>
                  </a:ext>
                </a:extLst>
              </a:tr>
              <a:tr h="951741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accent4"/>
                          </a:solidFill>
                        </a:rPr>
                        <a:t>+12.4%</a:t>
                      </a:r>
                    </a:p>
                    <a:p>
                      <a:pPr algn="ctr"/>
                      <a:r>
                        <a:rPr lang="en-US" sz="1400">
                          <a:solidFill>
                            <a:schemeClr val="accent4"/>
                          </a:solidFill>
                        </a:rPr>
                        <a:t>$45B v. $40.1B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accent4"/>
                          </a:solidFill>
                        </a:rPr>
                        <a:t>+12.0%</a:t>
                      </a:r>
                    </a:p>
                    <a:p>
                      <a:pPr algn="ctr"/>
                      <a:r>
                        <a:rPr lang="en-US" sz="1400">
                          <a:solidFill>
                            <a:schemeClr val="accent4"/>
                          </a:solidFill>
                        </a:rPr>
                        <a:t>$1.1B v. $992M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17467" rtl="0" eaLnBrk="1" latinLnBrk="0" hangingPunct="1"/>
                      <a:r>
                        <a:rPr lang="en-US" sz="1400" kern="120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+4.3%</a:t>
                      </a:r>
                      <a:endParaRPr lang="en-US" sz="1400"/>
                    </a:p>
                    <a:p>
                      <a:pPr marL="0" algn="ctr" defTabSz="1217467" rtl="0" eaLnBrk="1" latinLnBrk="0" hangingPunct="1"/>
                      <a:r>
                        <a:rPr lang="en-US" sz="1400" kern="120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6.2B v. 6.0B lbs.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accent4"/>
                          </a:solidFill>
                        </a:rPr>
                        <a:t>+4.7%</a:t>
                      </a:r>
                    </a:p>
                    <a:p>
                      <a:pPr algn="ctr"/>
                      <a:r>
                        <a:rPr lang="en-US" sz="1400">
                          <a:solidFill>
                            <a:schemeClr val="accent4"/>
                          </a:solidFill>
                        </a:rPr>
                        <a:t>138M v. 132M lbs.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7606741"/>
                  </a:ext>
                </a:extLst>
              </a:tr>
              <a:tr h="951741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accent4"/>
                          </a:solidFill>
                        </a:rPr>
                        <a:t>+6.5%</a:t>
                      </a:r>
                    </a:p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$20.7B v. $19.4B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+6.6%</a:t>
                      </a:r>
                    </a:p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$465M v. $436M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accent4"/>
                          </a:solidFill>
                        </a:rPr>
                        <a:t>+3.2%</a:t>
                      </a:r>
                    </a:p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6.5B v. 6.3B lbs.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+3.7%</a:t>
                      </a:r>
                    </a:p>
                    <a:p>
                      <a:pPr algn="ctr"/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136M v. 131M lbs.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207525"/>
                  </a:ext>
                </a:extLst>
              </a:tr>
              <a:tr h="951741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accent4"/>
                          </a:solidFill>
                        </a:rPr>
                        <a:t>+3.3%</a:t>
                      </a:r>
                    </a:p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$8.72B v. $8.5B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+1.9%</a:t>
                      </a:r>
                    </a:p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$186M v. $183M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accent4"/>
                          </a:solidFill>
                        </a:rPr>
                        <a:t>+1.1%</a:t>
                      </a:r>
                    </a:p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2.7B v. 2.64B lbs.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17467" rtl="0" eaLnBrk="1" latinLnBrk="0" hangingPunct="1"/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-0.5%</a:t>
                      </a:r>
                    </a:p>
                    <a:p>
                      <a:pPr marL="0" algn="ctr" defTabSz="1217467" rtl="0" eaLnBrk="1" latinLnBrk="0" hangingPunct="1"/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56.9M v. 57.1M lbs.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474665"/>
                  </a:ext>
                </a:extLst>
              </a:tr>
              <a:tr h="983466">
                <a:tc>
                  <a:txBody>
                    <a:bodyPr/>
                    <a:lstStyle/>
                    <a:p>
                      <a:pPr marL="0" algn="ctr" defTabSz="1217467" rtl="0" eaLnBrk="1" latinLnBrk="0" hangingPunct="1"/>
                      <a:r>
                        <a:rPr lang="en-US" sz="1400" kern="120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-11.1%</a:t>
                      </a:r>
                    </a:p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$223M v. $262M</a:t>
                      </a:r>
                    </a:p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FF0000"/>
                          </a:solidFill>
                        </a:rPr>
                        <a:t>-8.8%</a:t>
                      </a:r>
                    </a:p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34.3M v. 38M lbs.</a:t>
                      </a:r>
                    </a:p>
                    <a:p>
                      <a:pPr marL="0" marR="0" lvl="0" indent="0" algn="ctr" defTabSz="12174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217467" rtl="0" eaLnBrk="1" latinLnBrk="0" hangingPunct="1"/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437176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8486883B-A1AD-5E73-3E2E-C89A55103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Fresh Meat Sales at Retail: 52 Weeks Ending 12/28/2025 Versus Year Ago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7231A9-4661-6724-24C4-AABA2676AFC4}"/>
              </a:ext>
            </a:extLst>
          </p:cNvPr>
          <p:cNvSpPr txBox="1"/>
          <p:nvPr/>
        </p:nvSpPr>
        <p:spPr>
          <a:xfrm>
            <a:off x="248356" y="6183048"/>
            <a:ext cx="11120548" cy="3416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" b="0" i="1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Source</a:t>
            </a:r>
            <a:r>
              <a:rPr kumimoji="0" lang="en-US" sz="9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: Circana, Fresh Beef Sales by Volume and Value, Data Ending 12/28/2025.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" b="0" i="1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Analysis</a:t>
            </a:r>
            <a:r>
              <a:rPr kumimoji="0" lang="en-US" sz="9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: National Cattlemen’s Beef Association, a contractor to the Beef Checkoff.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4AA18D-CB2C-62DF-5EA6-65F45DE73274}"/>
              </a:ext>
            </a:extLst>
          </p:cNvPr>
          <p:cNvCxnSpPr/>
          <p:nvPr/>
        </p:nvCxnSpPr>
        <p:spPr>
          <a:xfrm>
            <a:off x="1643389" y="4184034"/>
            <a:ext cx="259228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B12403A-5407-CB57-BF70-D8D1C0D699D3}"/>
              </a:ext>
            </a:extLst>
          </p:cNvPr>
          <p:cNvSpPr/>
          <p:nvPr/>
        </p:nvSpPr>
        <p:spPr>
          <a:xfrm>
            <a:off x="795189" y="2274876"/>
            <a:ext cx="2987746" cy="3939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+6.7%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$ sales growth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 Rg"/>
              <a:ea typeface="+mn-ea"/>
              <a:cs typeface="+mn-cs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 Rg"/>
              <a:ea typeface="+mn-ea"/>
              <a:cs typeface="+mn-cs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 Rg"/>
              <a:ea typeface="+mn-ea"/>
              <a:cs typeface="+mn-cs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+3.2%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Lbs. sales growth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F22F8B-B598-2FF9-9DA0-C23172418624}"/>
              </a:ext>
            </a:extLst>
          </p:cNvPr>
          <p:cNvSpPr txBox="1"/>
          <p:nvPr/>
        </p:nvSpPr>
        <p:spPr>
          <a:xfrm>
            <a:off x="882881" y="1671126"/>
            <a:ext cx="2789921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Rg"/>
                <a:ea typeface="+mn-ea"/>
                <a:cs typeface="Arial"/>
                <a:sym typeface="Arial"/>
              </a:rPr>
              <a:t>Retail Fresh Meat Sales, 2024 ending 11/3/24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1DC925-C9DB-3493-95CD-F1FDE1E3C6DD}"/>
              </a:ext>
            </a:extLst>
          </p:cNvPr>
          <p:cNvGrpSpPr/>
          <p:nvPr/>
        </p:nvGrpSpPr>
        <p:grpSpPr>
          <a:xfrm>
            <a:off x="4732198" y="5872494"/>
            <a:ext cx="685800" cy="731520"/>
            <a:chOff x="9411292" y="2752535"/>
            <a:chExt cx="1140002" cy="1444734"/>
          </a:xfrm>
        </p:grpSpPr>
        <p:pic>
          <p:nvPicPr>
            <p:cNvPr id="3" name="Picture 2" descr="Steak Icons - Free Download, PNG and SVG">
              <a:extLst>
                <a:ext uri="{FF2B5EF4-FFF2-40B4-BE49-F238E27FC236}">
                  <a16:creationId xmlns:a16="http://schemas.microsoft.com/office/drawing/2014/main" id="{8472550C-8F6D-FD88-3E60-3242463461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1292" y="3057267"/>
              <a:ext cx="1140002" cy="11400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Graphic 3" descr="Plant">
              <a:extLst>
                <a:ext uri="{FF2B5EF4-FFF2-40B4-BE49-F238E27FC236}">
                  <a16:creationId xmlns:a16="http://schemas.microsoft.com/office/drawing/2014/main" id="{48667E0C-27F9-B9DA-91B3-64C54DB551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b="21187"/>
            <a:stretch/>
          </p:blipFill>
          <p:spPr>
            <a:xfrm>
              <a:off x="9411292" y="2752535"/>
              <a:ext cx="914400" cy="720668"/>
            </a:xfrm>
            <a:prstGeom prst="rect">
              <a:avLst/>
            </a:prstGeom>
          </p:spPr>
        </p:pic>
      </p:grpSp>
      <p:pic>
        <p:nvPicPr>
          <p:cNvPr id="7" name="Graphic 6" descr="Pig">
            <a:extLst>
              <a:ext uri="{FF2B5EF4-FFF2-40B4-BE49-F238E27FC236}">
                <a16:creationId xmlns:a16="http://schemas.microsoft.com/office/drawing/2014/main" id="{8DFA3F09-AF35-0DF9-1C09-960DD1907B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20366" y="4920283"/>
            <a:ext cx="731520" cy="731520"/>
          </a:xfrm>
          <a:prstGeom prst="rect">
            <a:avLst/>
          </a:prstGeom>
        </p:spPr>
      </p:pic>
      <p:pic>
        <p:nvPicPr>
          <p:cNvPr id="12" name="Graphic 11" descr="Chicken">
            <a:extLst>
              <a:ext uri="{FF2B5EF4-FFF2-40B4-BE49-F238E27FC236}">
                <a16:creationId xmlns:a16="http://schemas.microsoft.com/office/drawing/2014/main" id="{4FF9940A-0585-B610-F72A-CC8611B781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19341" y="4008969"/>
            <a:ext cx="731520" cy="731520"/>
          </a:xfrm>
          <a:prstGeom prst="rect">
            <a:avLst/>
          </a:prstGeom>
        </p:spPr>
      </p:pic>
      <p:pic>
        <p:nvPicPr>
          <p:cNvPr id="23" name="Graphic 22" descr="Cow">
            <a:extLst>
              <a:ext uri="{FF2B5EF4-FFF2-40B4-BE49-F238E27FC236}">
                <a16:creationId xmlns:a16="http://schemas.microsoft.com/office/drawing/2014/main" id="{DA435AF5-6ADE-54F7-308D-D8658024DC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94820" y="3033751"/>
            <a:ext cx="731520" cy="731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4502B0-B0E6-CE04-F8C9-BDE8352D9F7A}"/>
              </a:ext>
            </a:extLst>
          </p:cNvPr>
          <p:cNvSpPr/>
          <p:nvPr/>
        </p:nvSpPr>
        <p:spPr>
          <a:xfrm>
            <a:off x="4578966" y="3009213"/>
            <a:ext cx="7549974" cy="73152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85349E-86A2-030A-915C-9A1FD0E3D3B4}"/>
              </a:ext>
            </a:extLst>
          </p:cNvPr>
          <p:cNvSpPr/>
          <p:nvPr/>
        </p:nvSpPr>
        <p:spPr>
          <a:xfrm>
            <a:off x="776177" y="1645726"/>
            <a:ext cx="3308130" cy="4413766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100000">
                <a:schemeClr val="accent5"/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Arial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113D82-FD78-E7A6-A870-FC5D9D8AE2B4}"/>
              </a:ext>
            </a:extLst>
          </p:cNvPr>
          <p:cNvSpPr/>
          <p:nvPr/>
        </p:nvSpPr>
        <p:spPr>
          <a:xfrm>
            <a:off x="947589" y="2249476"/>
            <a:ext cx="2987746" cy="3939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+9.1%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(~$79.5 Billion)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 Rg"/>
              <a:ea typeface="+mn-ea"/>
              <a:cs typeface="+mn-cs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 Rg"/>
              <a:ea typeface="+mn-ea"/>
              <a:cs typeface="+mn-cs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 Rg"/>
              <a:ea typeface="+mn-ea"/>
              <a:cs typeface="+mn-cs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+3.0%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(~16.9 Billion lbs.)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975465-AFA5-FBE8-3A74-34D145423570}"/>
              </a:ext>
            </a:extLst>
          </p:cNvPr>
          <p:cNvSpPr txBox="1"/>
          <p:nvPr/>
        </p:nvSpPr>
        <p:spPr>
          <a:xfrm>
            <a:off x="826940" y="1880553"/>
            <a:ext cx="3173103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Rg"/>
                <a:ea typeface="+mn-ea"/>
                <a:cs typeface="Arial"/>
                <a:sym typeface="Arial"/>
              </a:rPr>
              <a:t>Total Fresh Meat Sales Growth in Dollars (US)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D117DD-6E2D-7759-979A-A1C6003F8C5F}"/>
              </a:ext>
            </a:extLst>
          </p:cNvPr>
          <p:cNvSpPr txBox="1"/>
          <p:nvPr/>
        </p:nvSpPr>
        <p:spPr>
          <a:xfrm>
            <a:off x="1194021" y="4282384"/>
            <a:ext cx="2637521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Rg"/>
                <a:ea typeface="+mn-ea"/>
                <a:cs typeface="Arial"/>
                <a:sym typeface="Arial"/>
              </a:rPr>
              <a:t>Lbs. Sales Growth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5421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AA986-27D7-9F1B-C54B-E0287939A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98CCC0-15F5-27FC-6D7D-72D22FDDE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201400" cy="457043"/>
          </a:xfrm>
        </p:spPr>
        <p:txBody>
          <a:bodyPr/>
          <a:lstStyle/>
          <a:p>
            <a:r>
              <a:rPr lang="en-US"/>
              <a:t>Washington Update – 52 Week Ending 12/28/2025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9CB1F5-A918-6591-880C-DF2F9295D43B}"/>
              </a:ext>
            </a:extLst>
          </p:cNvPr>
          <p:cNvGraphicFramePr>
            <a:graphicFrameLocks noGrp="1"/>
          </p:cNvGraphicFramePr>
          <p:nvPr/>
        </p:nvGraphicFramePr>
        <p:xfrm>
          <a:off x="904673" y="2139882"/>
          <a:ext cx="10582068" cy="287845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468880">
                  <a:extLst>
                    <a:ext uri="{9D8B030D-6E8A-4147-A177-3AD203B41FA5}">
                      <a16:colId xmlns:a16="http://schemas.microsoft.com/office/drawing/2014/main" val="2172621084"/>
                    </a:ext>
                  </a:extLst>
                </a:gridCol>
                <a:gridCol w="1647185">
                  <a:extLst>
                    <a:ext uri="{9D8B030D-6E8A-4147-A177-3AD203B41FA5}">
                      <a16:colId xmlns:a16="http://schemas.microsoft.com/office/drawing/2014/main" val="1043364622"/>
                    </a:ext>
                  </a:extLst>
                </a:gridCol>
                <a:gridCol w="1369424">
                  <a:extLst>
                    <a:ext uri="{9D8B030D-6E8A-4147-A177-3AD203B41FA5}">
                      <a16:colId xmlns:a16="http://schemas.microsoft.com/office/drawing/2014/main" val="499627013"/>
                    </a:ext>
                  </a:extLst>
                </a:gridCol>
                <a:gridCol w="1375883">
                  <a:extLst>
                    <a:ext uri="{9D8B030D-6E8A-4147-A177-3AD203B41FA5}">
                      <a16:colId xmlns:a16="http://schemas.microsoft.com/office/drawing/2014/main" val="919768270"/>
                    </a:ext>
                  </a:extLst>
                </a:gridCol>
                <a:gridCol w="1240232">
                  <a:extLst>
                    <a:ext uri="{9D8B030D-6E8A-4147-A177-3AD203B41FA5}">
                      <a16:colId xmlns:a16="http://schemas.microsoft.com/office/drawing/2014/main" val="754933732"/>
                    </a:ext>
                  </a:extLst>
                </a:gridCol>
                <a:gridCol w="1240232">
                  <a:extLst>
                    <a:ext uri="{9D8B030D-6E8A-4147-A177-3AD203B41FA5}">
                      <a16:colId xmlns:a16="http://schemas.microsoft.com/office/drawing/2014/main" val="1088894582"/>
                    </a:ext>
                  </a:extLst>
                </a:gridCol>
                <a:gridCol w="1240232">
                  <a:extLst>
                    <a:ext uri="{9D8B030D-6E8A-4147-A177-3AD203B41FA5}">
                      <a16:colId xmlns:a16="http://schemas.microsoft.com/office/drawing/2014/main" val="3372494912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+mn-lt"/>
                        </a:rPr>
                        <a:t>PRODUCT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Current $ Sales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% Change vs YA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Current Lbs. Sold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% Change vs YA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Current Price/</a:t>
                      </a:r>
                      <a:r>
                        <a:rPr lang="en-US" sz="1600" b="1" u="none" strike="noStrike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Pnd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% Change vs YA</a:t>
                      </a: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71173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+mn-lt"/>
                        </a:rPr>
                        <a:t>AISLE-FRESH MEAT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$1,891,223,976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8.8%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361,389,427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2.5%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$5.23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6.2%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6552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+mn-lt"/>
                        </a:rPr>
                        <a:t>  BEEF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$1,111,179,858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12.0%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138,384,338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4.7%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$8.03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7.0%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382942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+mn-lt"/>
                        </a:rPr>
                        <a:t>BEEF STEAKS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$444,886,715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9.7%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38,458,653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0.8%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$11.57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8.8%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05617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+mn-lt"/>
                        </a:rPr>
                        <a:t>BEEF FRESH GROUND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$304,278,773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10.6%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47,757,963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2.3%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$6.37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8.2%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322830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+mn-lt"/>
                        </a:rPr>
                        <a:t>BEEF ROAST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$125,455,826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10.0%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18,483,231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6.4%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$6.79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3.4%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122474"/>
                  </a:ext>
                </a:extLst>
              </a:tr>
              <a:tr h="162991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+mn-lt"/>
                        </a:rPr>
                        <a:t>BEEF BRISKET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$16,814,030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13.4%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3,383,264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2.3%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$4.97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10.8%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07274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+mn-lt"/>
                        </a:rPr>
                        <a:t>BEEF VALUE ADD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$98,585,697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11.5%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13,985,312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6.2%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$7.05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400" b="0" i="0" u="none" strike="noStrike">
                          <a:effectLst/>
                          <a:latin typeface="+mn-lt"/>
                        </a:rPr>
                        <a:t>5.0%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9309549"/>
                  </a:ext>
                </a:extLst>
              </a:tr>
              <a:tr h="189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+mn-lt"/>
                        </a:rPr>
                        <a:t>  CHICKEN</a:t>
                      </a:r>
                      <a:endParaRPr lang="en-US" sz="14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$464,572,875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6.6%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135,618,836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3.7%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$3.43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2.8%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24382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+mn-lt"/>
                        </a:rPr>
                        <a:t>  TURKEY</a:t>
                      </a:r>
                      <a:endParaRPr lang="en-US" sz="1600" b="0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$72,757,186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1.2%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22,870,532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-7.8%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$3.18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9.7%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20341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 PORK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$185,901,917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1.9%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56,864,843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-0.5%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$3.27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2.3%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12728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ED386F3-E467-2F03-D55D-3CD29FFFC384}"/>
              </a:ext>
            </a:extLst>
          </p:cNvPr>
          <p:cNvSpPr txBox="1"/>
          <p:nvPr/>
        </p:nvSpPr>
        <p:spPr>
          <a:xfrm>
            <a:off x="248356" y="6177874"/>
            <a:ext cx="11120548" cy="4662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defRPr/>
            </a:pPr>
            <a:r>
              <a:rPr lang="en-US" sz="900" i="1" u="sng" kern="0">
                <a:solidFill>
                  <a:srgbClr val="000000"/>
                </a:solidFill>
                <a:sym typeface="Arial"/>
              </a:rPr>
              <a:t>Source</a:t>
            </a:r>
            <a:r>
              <a:rPr lang="en-US" sz="900" i="1" kern="0">
                <a:solidFill>
                  <a:srgbClr val="000000"/>
                </a:solidFill>
                <a:sym typeface="Arial"/>
              </a:rPr>
              <a:t>: Circana retail performance among 40 states, Fresh Beef Sales by Volume, Value and Price, Data Ending 12/28/2025 </a:t>
            </a:r>
          </a:p>
          <a:p>
            <a:pPr>
              <a:lnSpc>
                <a:spcPct val="90000"/>
              </a:lnSpc>
              <a:buClr>
                <a:srgbClr val="000000"/>
              </a:buClr>
              <a:defRPr/>
            </a:pPr>
            <a:r>
              <a:rPr lang="en-US" sz="900" i="1" kern="0">
                <a:solidFill>
                  <a:srgbClr val="000000"/>
                </a:solidFill>
                <a:sym typeface="Arial"/>
              </a:rPr>
              <a:t>Per capita calculations based on US Census 2025 Projections – Washington – 8,001,020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" b="0" i="1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Analysis</a:t>
            </a:r>
            <a:r>
              <a:rPr kumimoji="0" lang="en-US" sz="9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/>
                <a:ea typeface="+mn-ea"/>
                <a:cs typeface="+mn-cs"/>
                <a:sym typeface="Arial"/>
              </a:rPr>
              <a:t>: National Cattlemen’s Beef Association, a contractor to the Beef Checkoff.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B03976F2-FB69-ABF7-26A2-D109F7C33A4D}"/>
              </a:ext>
            </a:extLst>
          </p:cNvPr>
          <p:cNvSpPr txBox="1">
            <a:spLocks/>
          </p:cNvSpPr>
          <p:nvPr/>
        </p:nvSpPr>
        <p:spPr>
          <a:xfrm>
            <a:off x="468083" y="696682"/>
            <a:ext cx="11201400" cy="914400"/>
          </a:xfrm>
          <a:prstGeom prst="rect">
            <a:avLst/>
          </a:prstGeom>
        </p:spPr>
        <p:txBody>
          <a:bodyPr/>
          <a:lstStyle>
            <a:lvl1pPr marL="0" indent="0" algn="l" defTabSz="1217603" rtl="0" eaLnBrk="1" fontAlgn="base" latinLnBrk="0" hangingPunct="1">
              <a:lnSpc>
                <a:spcPts val="2427"/>
              </a:lnSpc>
              <a:spcBef>
                <a:spcPts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320467" algn="l"/>
                <a:tab pos="321311" algn="l"/>
              </a:tabLst>
              <a:defRPr lang="en-US" sz="2400" b="0" i="0" kern="1200" spc="-7">
                <a:solidFill>
                  <a:schemeClr val="tx1"/>
                </a:solidFill>
                <a:latin typeface="Proxima Nova Rg" panose="020B0604020202020204"/>
                <a:ea typeface="+mn-ea"/>
                <a:cs typeface="Proxima Nova Rg" panose="020B0604020202020204" charset="0"/>
              </a:defRPr>
            </a:lvl1pPr>
            <a:lvl2pPr marL="455335" indent="0" algn="l" defTabSz="1217603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tabLst>
                <a:tab pos="320467" algn="l"/>
                <a:tab pos="321311" algn="l"/>
              </a:tabLst>
              <a:defRPr lang="en-US" sz="2000" b="0" i="0" kern="1200" spc="-7">
                <a:solidFill>
                  <a:srgbClr val="000000"/>
                </a:solidFill>
                <a:latin typeface="Proxima Nova Rg" panose="020B0604020202020204" charset="0"/>
                <a:ea typeface="+mn-ea"/>
                <a:cs typeface="Proxima Nova Rg" panose="020B0604020202020204" charset="0"/>
              </a:defRPr>
            </a:lvl2pPr>
            <a:lvl3pPr marL="1294549" indent="-228301" algn="l" defTabSz="1217603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320467" algn="l"/>
                <a:tab pos="321311" algn="l"/>
              </a:tabLst>
              <a:defRPr lang="en-US" sz="1800" b="0" i="0" kern="1200" spc="-7" smtClean="0">
                <a:solidFill>
                  <a:srgbClr val="000000"/>
                </a:solidFill>
                <a:latin typeface="Proxima Nova Rg" panose="020B0604020202020204" charset="0"/>
                <a:ea typeface="+mn-ea"/>
                <a:cs typeface="Proxima Nova Rg" panose="020B0604020202020204" charset="0"/>
              </a:defRPr>
            </a:lvl3pPr>
            <a:lvl4pPr marL="1901236" indent="-228301" algn="l" defTabSz="1217603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Arial" panose="020B0604020202020204" pitchFamily="34" charset="0"/>
              <a:buChar char="•"/>
              <a:tabLst>
                <a:tab pos="320467" algn="l"/>
                <a:tab pos="321311" algn="l"/>
              </a:tabLst>
              <a:defRPr lang="en-US" sz="1800" b="0" i="0" kern="1200" spc="-7" smtClean="0">
                <a:solidFill>
                  <a:srgbClr val="000000"/>
                </a:solidFill>
                <a:latin typeface="Proxima Nova Rg" panose="020B0604020202020204" charset="0"/>
                <a:ea typeface="+mn-ea"/>
                <a:cs typeface="Proxima Nova Rg" panose="020B0604020202020204" charset="0"/>
              </a:defRPr>
            </a:lvl4pPr>
            <a:lvl5pPr marL="2512152" indent="-228301" algn="l" defTabSz="1217603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75000"/>
              <a:buFont typeface="Arial" panose="020B0604020202020204" pitchFamily="34" charset="0"/>
              <a:buChar char="•"/>
              <a:tabLst>
                <a:tab pos="320467" algn="l"/>
                <a:tab pos="321311" algn="l"/>
              </a:tabLst>
              <a:defRPr lang="en-US" sz="1800" b="0" i="0" kern="1200" spc="-7" dirty="0" smtClean="0">
                <a:solidFill>
                  <a:srgbClr val="000000"/>
                </a:solidFill>
                <a:latin typeface="Proxima Nova Rg" panose="020B0604020202020204" charset="0"/>
                <a:ea typeface="+mn-ea"/>
                <a:cs typeface="Proxima Nova Rg" panose="020B0604020202020204" charset="0"/>
              </a:defRPr>
            </a:lvl5pPr>
            <a:lvl6pPr marL="3348031" indent="-304368" algn="l" defTabSz="12174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6764" indent="-304368" algn="l" defTabSz="12174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5498" indent="-304368" algn="l" defTabSz="12174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4229" indent="-304368" algn="l" defTabSz="121746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290514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42D992-3BFA-5B9B-7084-1BF90F513C12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93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5D52D0-8FB6-CE17-BB74-0731741B68E7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8F48A6-18AA-6E7D-2D7C-40CD72E86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293600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A6AD7-0449-98CE-7538-1E4C9515E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00EB02-F492-9D7B-E52E-2FAF2EF51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Weekly+ Protein Consumption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08CA22-F29D-6503-DDD2-1F1131733647}"/>
              </a:ext>
            </a:extLst>
          </p:cNvPr>
          <p:cNvSpPr/>
          <p:nvPr/>
        </p:nvSpPr>
        <p:spPr>
          <a:xfrm>
            <a:off x="1838325" y="1847850"/>
            <a:ext cx="676894" cy="1056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14FA53-E9C2-4457-7888-D19B3BB36DBE}"/>
              </a:ext>
            </a:extLst>
          </p:cNvPr>
          <p:cNvSpPr/>
          <p:nvPr/>
        </p:nvSpPr>
        <p:spPr>
          <a:xfrm>
            <a:off x="5068784" y="1888175"/>
            <a:ext cx="6782790" cy="3942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46D5EF87-A052-5D02-DACE-F2862439A6EE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4960" b="-1496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439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B762A3-02C5-90CF-5832-A88ECEE7B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Protein Consumption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4D7B6CCA-9939-1FFA-9043-49B1AF390A7E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l="-1654" r="-165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35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EC4FA8-FFD0-169F-859C-5C45EA768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Beef Attributes: Average Rating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A4E270D-38AB-E9A0-9577-A09CA4DFB918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l="-531" r="-53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11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1D49D-9DAC-E258-0B5A-48D278B91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923ABF-B99D-C9E9-296B-EF7F2C186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Overall Perceptions: Average Rating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EDA65682-CD16-0B3C-7DCA-5D7E728AFB84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54881" b="-5488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88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62B2D8-094A-EF04-C28B-54C525ABF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 Knowledge: Average Rating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22E01EA6-F5C5-3DAE-5FDD-EF6AB09AEFF1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47569" b="-4756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18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0490D9-3FD8-ADF6-9EF4-201577D8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 Perceptions: Average Rating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BA4E20DE-E344-A521-5918-AC1CAAED402A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41721" b="-4172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45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F5AF9-9B19-1CD3-B4E0-80997D74C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4CEBBE-AB5B-1DE5-F52A-745AF905C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Trust Metrics: How Cattle are Raised for Food: Average Rating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92E15074-1DD8-B000-0078-52DC592C331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127" b="-11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99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2D1ADB-64D2-6471-8DC2-014807052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Protein Consumption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F4E604F6-3C1D-B252-6F22-3A64EC331E43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l="-1246" r="-124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81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1E5A2D-050E-38FD-CCD3-AFE8B6808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Encourage Beef Consumption In Future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4586F90F-361E-6CB0-895C-255F66D66BC3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449" b="-144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78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981729-91B7-3E2B-9860-C65B00888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 3 Considerations for Protein at Home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63163DBD-7043-96B8-19A6-B06B6F46CB1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/>
          <a:srcRect l="-1144" r="-114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51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A9383-3F20-7763-84B4-C6EFE5715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541B35-E031-CE57-59D8-C7E4DDE89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Beef Attributes: Agree (Top 4 Box)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3D46A11-F4DD-316A-4E53-033164F452C7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2385" b="-238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51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7E2BD-246E-DCC2-5DAB-23A648053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68A36A-83E1-380C-EADC-6ED0270CF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Beef Attributes: Disagree (Bottom 4 Box)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5167EFB-526D-17F8-30CB-31E2BFC0B734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2385" b="-238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98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3BE848-2141-9A57-E86A-6FBB03CB5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Overall Perceptions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F62C663-B40D-40C2-C94F-F09F1B4900A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8122" b="-1812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67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095BE-9740-8346-E0D6-BE8429CBD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5E4CD0-39C5-2A14-FF4A-EF2C5EC52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 Knowledge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871E154B-EAE4-05A0-B3E7-E772B1262CE8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/>
          <a:srcRect t="-11999" b="-1199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892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METADATAKEY" val="{&quot;IsGroupedWithPreviues&quot;:false}"/>
  <p:tag name="SLIDEREPEATERSKEY" val="null"/>
</p:tagLst>
</file>

<file path=ppt/theme/theme1.xml><?xml version="1.0" encoding="utf-8"?>
<a:theme xmlns:a="http://schemas.openxmlformats.org/drawingml/2006/main" name="1 Title Slide Master">
  <a:themeElements>
    <a:clrScheme name="Custom 3">
      <a:dk1>
        <a:srgbClr val="000000"/>
      </a:dk1>
      <a:lt1>
        <a:srgbClr val="FFFFFF"/>
      </a:lt1>
      <a:dk2>
        <a:srgbClr val="D5001C"/>
      </a:dk2>
      <a:lt2>
        <a:srgbClr val="000000"/>
      </a:lt2>
      <a:accent1>
        <a:srgbClr val="F2C455"/>
      </a:accent1>
      <a:accent2>
        <a:srgbClr val="EA9223"/>
      </a:accent2>
      <a:accent3>
        <a:srgbClr val="771117"/>
      </a:accent3>
      <a:accent4>
        <a:srgbClr val="2B6C4C"/>
      </a:accent4>
      <a:accent5>
        <a:srgbClr val="87B2CD"/>
      </a:accent5>
      <a:accent6>
        <a:srgbClr val="FFFFFF"/>
      </a:accent6>
      <a:hlink>
        <a:srgbClr val="0563C1"/>
      </a:hlink>
      <a:folHlink>
        <a:srgbClr val="954F72"/>
      </a:folHlink>
    </a:clrScheme>
    <a:fontScheme name="BIWFD Brand Style">
      <a:majorFont>
        <a:latin typeface="Sabon Next LT"/>
        <a:ea typeface=""/>
        <a:cs typeface=""/>
      </a:majorFont>
      <a:minorFont>
        <a:latin typeface="Proxima Nova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 BIWFD_Presentation Template_0624" id="{C7ED0738-06C5-9647-A80C-31D9FEC82250}" vid="{0FF6062A-21CD-AB45-8257-C903527D7004}"/>
    </a:ext>
  </a:extLst>
</a:theme>
</file>

<file path=ppt/theme/theme2.xml><?xml version="1.0" encoding="utf-8"?>
<a:theme xmlns:a="http://schemas.openxmlformats.org/drawingml/2006/main" name="2 Thank You Master">
  <a:themeElements>
    <a:clrScheme name="Custom 3">
      <a:dk1>
        <a:srgbClr val="000000"/>
      </a:dk1>
      <a:lt1>
        <a:srgbClr val="FFFFFF"/>
      </a:lt1>
      <a:dk2>
        <a:srgbClr val="D5001C"/>
      </a:dk2>
      <a:lt2>
        <a:srgbClr val="000000"/>
      </a:lt2>
      <a:accent1>
        <a:srgbClr val="F2C455"/>
      </a:accent1>
      <a:accent2>
        <a:srgbClr val="EA9223"/>
      </a:accent2>
      <a:accent3>
        <a:srgbClr val="771117"/>
      </a:accent3>
      <a:accent4>
        <a:srgbClr val="2B6C4C"/>
      </a:accent4>
      <a:accent5>
        <a:srgbClr val="87B2CD"/>
      </a:accent5>
      <a:accent6>
        <a:srgbClr val="FFFFFF"/>
      </a:accent6>
      <a:hlink>
        <a:srgbClr val="0563C1"/>
      </a:hlink>
      <a:folHlink>
        <a:srgbClr val="954F72"/>
      </a:folHlink>
    </a:clrScheme>
    <a:fontScheme name="BIWFD Brand Style">
      <a:majorFont>
        <a:latin typeface="Sabon Next LT"/>
        <a:ea typeface=""/>
        <a:cs typeface=""/>
      </a:majorFont>
      <a:minorFont>
        <a:latin typeface="Proxima Nova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3 Section Breaker Texture Full">
  <a:themeElements>
    <a:clrScheme name="Custom 3">
      <a:dk1>
        <a:srgbClr val="000000"/>
      </a:dk1>
      <a:lt1>
        <a:srgbClr val="FFFFFF"/>
      </a:lt1>
      <a:dk2>
        <a:srgbClr val="D5001C"/>
      </a:dk2>
      <a:lt2>
        <a:srgbClr val="000000"/>
      </a:lt2>
      <a:accent1>
        <a:srgbClr val="F2C455"/>
      </a:accent1>
      <a:accent2>
        <a:srgbClr val="EA9223"/>
      </a:accent2>
      <a:accent3>
        <a:srgbClr val="771117"/>
      </a:accent3>
      <a:accent4>
        <a:srgbClr val="2B6C4C"/>
      </a:accent4>
      <a:accent5>
        <a:srgbClr val="87B2CD"/>
      </a:accent5>
      <a:accent6>
        <a:srgbClr val="FFFFFF"/>
      </a:accent6>
      <a:hlink>
        <a:srgbClr val="0563C1"/>
      </a:hlink>
      <a:folHlink>
        <a:srgbClr val="954F72"/>
      </a:folHlink>
    </a:clrScheme>
    <a:fontScheme name="BIWFD Brand Style">
      <a:majorFont>
        <a:latin typeface="Sabon Next LT"/>
        <a:ea typeface=""/>
        <a:cs typeface=""/>
      </a:majorFont>
      <a:minorFont>
        <a:latin typeface="Proxima Nova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9 Content Master - Wine">
  <a:themeElements>
    <a:clrScheme name="Custom 3">
      <a:dk1>
        <a:srgbClr val="000000"/>
      </a:dk1>
      <a:lt1>
        <a:srgbClr val="FFFFFF"/>
      </a:lt1>
      <a:dk2>
        <a:srgbClr val="D5001C"/>
      </a:dk2>
      <a:lt2>
        <a:srgbClr val="000000"/>
      </a:lt2>
      <a:accent1>
        <a:srgbClr val="F2C455"/>
      </a:accent1>
      <a:accent2>
        <a:srgbClr val="EA9223"/>
      </a:accent2>
      <a:accent3>
        <a:srgbClr val="771117"/>
      </a:accent3>
      <a:accent4>
        <a:srgbClr val="2B6C4C"/>
      </a:accent4>
      <a:accent5>
        <a:srgbClr val="87B2CD"/>
      </a:accent5>
      <a:accent6>
        <a:srgbClr val="FFFFFF"/>
      </a:accent6>
      <a:hlink>
        <a:srgbClr val="0563C1"/>
      </a:hlink>
      <a:folHlink>
        <a:srgbClr val="954F72"/>
      </a:folHlink>
    </a:clrScheme>
    <a:fontScheme name="BIWFD Brand Style">
      <a:majorFont>
        <a:latin typeface="Sabon Next LT"/>
        <a:ea typeface=""/>
        <a:cs typeface=""/>
      </a:majorFont>
      <a:minorFont>
        <a:latin typeface="Proxima Nova Rg"/>
        <a:ea typeface=""/>
        <a:cs typeface="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CBA_BIWFD_PPT_Template_Final_2023.potx" id="{63F63440-8287-4BA3-9D06-971CB0D94A9E}" vid="{8C0AD593-4898-44C8-8CCD-FDF0DDD3AA78}"/>
    </a:ext>
  </a:extLst>
</a:theme>
</file>

<file path=ppt/theme/theme5.xml><?xml version="1.0" encoding="utf-8"?>
<a:theme xmlns:a="http://schemas.openxmlformats.org/drawingml/2006/main" name="1_1 Title Slide Master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 BIWFD_Presentation Template_0624" id="{C7ED0738-06C5-9647-A80C-31D9FEC82250}" vid="{0FF6062A-21CD-AB45-8257-C903527D7004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73A59F3339C5418ADB9F2A16BD7924" ma:contentTypeVersion="8" ma:contentTypeDescription="Create a new document." ma:contentTypeScope="" ma:versionID="23a4edb08bd843207a41351deb9ff370">
  <xsd:schema xmlns:xsd="http://www.w3.org/2001/XMLSchema" xmlns:xs="http://www.w3.org/2001/XMLSchema" xmlns:p="http://schemas.microsoft.com/office/2006/metadata/properties" xmlns:ns2="e9f6b44e-8921-4bce-b07a-97eeec1b6b88" xmlns:ns3="4b6207a8-86c6-49b6-9862-749154503f1d" xmlns:ns4="1e7dce43-bc24-4bca-8f75-c4b51482b0e9" targetNamespace="http://schemas.microsoft.com/office/2006/metadata/properties" ma:root="true" ma:fieldsID="22389ba0af6b3772b4e9d60d7345fbfc" ns2:_="" ns3:_="" ns4:_="">
    <xsd:import namespace="e9f6b44e-8921-4bce-b07a-97eeec1b6b88"/>
    <xsd:import namespace="4b6207a8-86c6-49b6-9862-749154503f1d"/>
    <xsd:import namespace="1e7dce43-bc24-4bca-8f75-c4b51482b0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Checkoff_x0020_Teams" minOccurs="0"/>
                <xsd:element ref="ns3:ARMS_x0020__x0023_" minOccurs="0"/>
                <xsd:element ref="ns4:NCBA-CalY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f6b44e-8921-4bce-b07a-97eeec1b6b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6207a8-86c6-49b6-9862-749154503f1d" elementFormDefault="qualified">
    <xsd:import namespace="http://schemas.microsoft.com/office/2006/documentManagement/types"/>
    <xsd:import namespace="http://schemas.microsoft.com/office/infopath/2007/PartnerControls"/>
    <xsd:element name="Checkoff_x0020_Teams" ma:index="10" nillable="true" ma:displayName="Checkoff Team" ma:description="Checkoff Team for SBC SP Site" ma:format="Dropdown" ma:internalName="Checkoff_x0020_Teams">
      <xsd:simpleType>
        <xsd:restriction base="dms:Choice">
          <xsd:enumeration value="Brand Marketing"/>
          <xsd:enumeration value="Scientific Affairs"/>
        </xsd:restriction>
      </xsd:simpleType>
    </xsd:element>
    <xsd:element name="ARMS_x0020__x0023_" ma:index="11" nillable="true" ma:displayName="ARMS #" ma:description="ARMS # provided to item." ma:internalName="ARMS_x0020__x0023_">
      <xsd:simpleType>
        <xsd:restriction base="dms:Text">
          <xsd:maxLength value="1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7dce43-bc24-4bca-8f75-c4b51482b0e9" elementFormDefault="qualified">
    <xsd:import namespace="http://schemas.microsoft.com/office/2006/documentManagement/types"/>
    <xsd:import namespace="http://schemas.microsoft.com/office/infopath/2007/PartnerControls"/>
    <xsd:element name="NCBA-CalYr" ma:index="12" nillable="true" ma:displayName="NCBA-CalYr" ma:format="Dropdown" ma:internalName="NCBA_x002d_CalYr">
      <xsd:simpleType>
        <xsd:restriction base="dms:Choice">
          <xsd:enumeration value="2035"/>
          <xsd:enumeration value="2034"/>
          <xsd:enumeration value="2033"/>
          <xsd:enumeration value="2032"/>
          <xsd:enumeration value="2031"/>
          <xsd:enumeration value="2030"/>
          <xsd:enumeration value="2029"/>
          <xsd:enumeration value="2028"/>
          <xsd:enumeration value="2027"/>
          <xsd:enumeration value="2026"/>
          <xsd:enumeration value="2025"/>
          <xsd:enumeration value="2024"/>
          <xsd:enumeration value="2023"/>
          <xsd:enumeration value="2022"/>
          <xsd:enumeration value="2021"/>
          <xsd:enumeration value="2020"/>
          <xsd:enumeration value="2019"/>
          <xsd:enumeration value="2018"/>
          <xsd:enumeration value="2017"/>
          <xsd:enumeration value="2016"/>
          <xsd:enumeration value="2015"/>
          <xsd:enumeration value="2014"/>
          <xsd:enumeration value="2013"/>
          <xsd:enumeration value="2012"/>
          <xsd:enumeration value="2011"/>
          <xsd:enumeration value="2010"/>
          <xsd:enumeration value="2009"/>
          <xsd:enumeration value="2008"/>
          <xsd:enumeration value="2007"/>
          <xsd:enumeration value="2006"/>
          <xsd:enumeration value="2005"/>
          <xsd:enumeration value="----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CBA-CalYr xmlns="1e7dce43-bc24-4bca-8f75-c4b51482b0e9">2025</NCBA-CalYr>
    <ARMS_x0020__x0023_ xmlns="4b6207a8-86c6-49b6-9862-749154503f1d" xsi:nil="true"/>
    <Checkoff_x0020_Teams xmlns="4b6207a8-86c6-49b6-9862-749154503f1d" xsi:nil="true"/>
  </documentManagement>
</p:properties>
</file>

<file path=customXml/itemProps1.xml><?xml version="1.0" encoding="utf-8"?>
<ds:datastoreItem xmlns:ds="http://schemas.openxmlformats.org/officeDocument/2006/customXml" ds:itemID="{F26D781F-3F2D-4611-88A6-D9C7F52A5FEC}">
  <ds:schemaRefs>
    <ds:schemaRef ds:uri="1e7dce43-bc24-4bca-8f75-c4b51482b0e9"/>
    <ds:schemaRef ds:uri="4b6207a8-86c6-49b6-9862-749154503f1d"/>
    <ds:schemaRef ds:uri="e9f6b44e-8921-4bce-b07a-97eeec1b6b8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261A513-6B3F-4924-B7D0-1A17998D2A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46E1D3-CC11-4AEA-A478-5B76FF3211E3}">
  <ds:schemaRefs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e9f6b44e-8921-4bce-b07a-97eeec1b6b88"/>
    <ds:schemaRef ds:uri="http://www.w3.org/XML/1998/namespace"/>
    <ds:schemaRef ds:uri="http://schemas.microsoft.com/office/infopath/2007/PartnerControls"/>
    <ds:schemaRef ds:uri="1e7dce43-bc24-4bca-8f75-c4b51482b0e9"/>
    <ds:schemaRef ds:uri="4b6207a8-86c6-49b6-9862-749154503f1d"/>
  </ds:schemaRefs>
</ds:datastoreItem>
</file>

<file path=docMetadata/LabelInfo.xml><?xml version="1.0" encoding="utf-8"?>
<clbl:labelList xmlns:clbl="http://schemas.microsoft.com/office/2020/mipLabelMetadata">
  <clbl:label id="{6f598790-a3b4-4413-a7dd-c0fa4c074577}" enabled="0" method="" siteId="{6f598790-a3b4-4413-a7dd-c0fa4c07457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NCBA_BIWFD_PPT_Template_Final_2023</Template>
  <TotalTime>0</TotalTime>
  <Words>597</Words>
  <Application>Microsoft Office PowerPoint</Application>
  <PresentationFormat>Widescreen</PresentationFormat>
  <Paragraphs>163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1 Title Slide Master</vt:lpstr>
      <vt:lpstr>2 Thank You Master</vt:lpstr>
      <vt:lpstr>3 Section Breaker Texture Full</vt:lpstr>
      <vt:lpstr>9 Content Master - Wine</vt:lpstr>
      <vt:lpstr>1_1 Title Slide Master</vt:lpstr>
      <vt:lpstr>Washington Consumer Insights Dashboard</vt:lpstr>
      <vt:lpstr>Weekly+ Protein Consumption</vt:lpstr>
      <vt:lpstr>Future Protein Consumption</vt:lpstr>
      <vt:lpstr>Encourage Beef Consumption In Future</vt:lpstr>
      <vt:lpstr>Top 3 Considerations for Protein at Home</vt:lpstr>
      <vt:lpstr>Beef Attributes: Agree (Top 4 Box)</vt:lpstr>
      <vt:lpstr>Beef Attributes: Disagree (Bottom 4 Box)</vt:lpstr>
      <vt:lpstr>Overall Perceptions</vt:lpstr>
      <vt:lpstr>Production Knowledge</vt:lpstr>
      <vt:lpstr>Production Perceptions</vt:lpstr>
      <vt:lpstr>Trust Metrics: How Cattle are Raised for Food: Trust (Top 2 Box)</vt:lpstr>
      <vt:lpstr>Trust Metrics: How Cattle are Raised for Food: Distrust (Bottom 2 Box)</vt:lpstr>
      <vt:lpstr>Most Important Topics Related to Beef &amp; Sustainability</vt:lpstr>
      <vt:lpstr>Brand Awareness: National</vt:lpstr>
      <vt:lpstr>Brand Awareness: State-Specific</vt:lpstr>
      <vt:lpstr>Fresh Meat Sales at Retail: 52 Weeks Ending 12/28/2025 Versus Year Ago</vt:lpstr>
      <vt:lpstr>Washington Update – 52 Week Ending 12/28/2025</vt:lpstr>
      <vt:lpstr>PowerPoint Presentation</vt:lpstr>
      <vt:lpstr>Appendix</vt:lpstr>
      <vt:lpstr>Protein Consumption</vt:lpstr>
      <vt:lpstr>Beef Attributes: Average Rating</vt:lpstr>
      <vt:lpstr>Overall Perceptions: Average Rating</vt:lpstr>
      <vt:lpstr>Production Knowledge: Average Rating</vt:lpstr>
      <vt:lpstr>Production Perceptions: Average Rating</vt:lpstr>
      <vt:lpstr>Trust Metrics: How Cattle are Raised for Food: Average Rating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Lara Weiler</dc:creator>
  <cp:lastModifiedBy>Jackie Madill</cp:lastModifiedBy>
  <cp:revision>2</cp:revision>
  <cp:lastPrinted>2025-05-22T19:43:12Z</cp:lastPrinted>
  <dcterms:created xsi:type="dcterms:W3CDTF">2023-06-06T21:14:24Z</dcterms:created>
  <dcterms:modified xsi:type="dcterms:W3CDTF">2026-08-13T15:44:37Z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policyId">
    <vt:lpwstr/>
  </property>
  <property fmtid="{D5CDD505-2E9C-101B-9397-08002B2CF9AE}" pid="3" name="ItemRetentionFormula">
    <vt:lpwstr/>
  </property>
  <property fmtid="{D5CDD505-2E9C-101B-9397-08002B2CF9AE}" pid="4" name="MediaServiceImageTags">
    <vt:lpwstr/>
  </property>
  <property fmtid="{D5CDD505-2E9C-101B-9397-08002B2CF9AE}" pid="5" name="Category">
    <vt:lpwstr/>
  </property>
  <property fmtid="{D5CDD505-2E9C-101B-9397-08002B2CF9AE}" pid="6" name="OperationsContentType">
    <vt:lpwstr/>
  </property>
  <property fmtid="{D5CDD505-2E9C-101B-9397-08002B2CF9AE}" pid="7" name="_dlc_ExpireDate">
    <vt:filetime>2024-05-10T15:19:29Z</vt:filetime>
  </property>
  <property fmtid="{D5CDD505-2E9C-101B-9397-08002B2CF9AE}" pid="8" name="ContentTypeId">
    <vt:lpwstr>0x0101006C73A59F3339C5418ADB9F2A16BD7924</vt:lpwstr>
  </property>
  <property fmtid="{D5CDD505-2E9C-101B-9397-08002B2CF9AE}" pid="9" name="Topic">
    <vt:lpwstr>Presentations</vt:lpwstr>
  </property>
  <property fmtid="{D5CDD505-2E9C-101B-9397-08002B2CF9AE}" pid="10" name="Focus">
    <vt:lpwstr>Templates</vt:lpwstr>
  </property>
  <property fmtid="{D5CDD505-2E9C-101B-9397-08002B2CF9AE}" pid="11" name="NCBA-FY">
    <vt:lpwstr>2025</vt:lpwstr>
  </property>
  <property fmtid="{D5CDD505-2E9C-101B-9397-08002B2CF9AE}" pid="12" name="CalYr">
    <vt:lpwstr>2024</vt:lpwstr>
  </property>
  <property fmtid="{D5CDD505-2E9C-101B-9397-08002B2CF9AE}" pid="13" name="Order">
    <vt:lpwstr>186700.000000000</vt:lpwstr>
  </property>
  <property fmtid="{D5CDD505-2E9C-101B-9397-08002B2CF9AE}" pid="14" name="Material">
    <vt:lpwstr>Reports</vt:lpwstr>
  </property>
  <property fmtid="{D5CDD505-2E9C-101B-9397-08002B2CF9AE}" pid="15" name="xd_ProgID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  <property fmtid="{D5CDD505-2E9C-101B-9397-08002B2CF9AE}" pid="20" name="xd_Signature">
    <vt:lpwstr/>
  </property>
  <property fmtid="{D5CDD505-2E9C-101B-9397-08002B2CF9AE}" pid="21" name="Wave">
    <vt:lpwstr>Annual</vt:lpwstr>
  </property>
  <property fmtid="{D5CDD505-2E9C-101B-9397-08002B2CF9AE}" pid="22" name="State">
    <vt:lpwstr>WA</vt:lpwstr>
  </property>
</Properties>
</file>